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6" r:id="rId5"/>
    <p:sldId id="267" r:id="rId6"/>
    <p:sldId id="263" r:id="rId7"/>
    <p:sldId id="264" r:id="rId8"/>
    <p:sldId id="265" r:id="rId9"/>
    <p:sldId id="257" r:id="rId10"/>
    <p:sldId id="258" r:id="rId11"/>
    <p:sldId id="259" r:id="rId12"/>
    <p:sldId id="260" r:id="rId13"/>
    <p:sldId id="261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7A93-E727-48D3-B8F2-7FCD5ACF5EF3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374CD-20D8-46E7-A34B-20C2337E4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Vasicek@Comcast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NR=1&amp;v=k-5e935u9hE" TargetMode="External"/><Relationship Id="rId2" Type="http://schemas.openxmlformats.org/officeDocument/2006/relationships/hyperlink" Target="http://www.ai-clas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ther-ai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.org/pubs/reprints/RP1058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AI-Class.com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Vasicek</a:t>
            </a:r>
          </a:p>
          <a:p>
            <a:r>
              <a:rPr lang="en-US" dirty="0" smtClean="0"/>
              <a:t>2011-10-22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Conditionally independent means:</a:t>
            </a:r>
          </a:p>
          <a:p>
            <a:pPr lvl="1"/>
            <a:r>
              <a:rPr lang="en-US" dirty="0" smtClean="0"/>
              <a:t>P(a|(b and c)) = P(a |c)  or</a:t>
            </a:r>
          </a:p>
          <a:p>
            <a:pPr lvl="1"/>
            <a:r>
              <a:rPr lang="en-US" dirty="0" smtClean="0"/>
              <a:t>P((a and b)|c) = P(a |c)P(</a:t>
            </a:r>
            <a:r>
              <a:rPr lang="en-US" dirty="0" err="1" smtClean="0"/>
              <a:t>b|c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Conditional independence does not imply statistical independence</a:t>
            </a:r>
          </a:p>
          <a:p>
            <a:r>
              <a:rPr lang="en-US" dirty="0" smtClean="0"/>
              <a:t>Statistical independence does not imply conditional independence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Battery </a:t>
            </a:r>
            <a:r>
              <a:rPr lang="en-US" dirty="0" smtClean="0"/>
              <a:t>Age converted from a continuous variable to binary (too old versus young)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Laplace Smoothing (Not </a:t>
            </a:r>
            <a:r>
              <a:rPr lang="en-US" dirty="0" err="1" smtClean="0"/>
              <a:t>Laplacian</a:t>
            </a:r>
            <a:r>
              <a:rPr lang="en-US" dirty="0" smtClean="0"/>
              <a:t> !!)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Laplacian</a:t>
            </a:r>
            <a:r>
              <a:rPr lang="en-US" dirty="0" smtClean="0"/>
              <a:t> smoothing is averaging of adjacent values</a:t>
            </a:r>
          </a:p>
          <a:p>
            <a:r>
              <a:rPr lang="en-US" dirty="0" smtClean="0"/>
              <a:t>Laplace smoothing avoids </a:t>
            </a:r>
            <a:r>
              <a:rPr lang="en-US" dirty="0" err="1" smtClean="0"/>
              <a:t>overfitting</a:t>
            </a:r>
            <a:r>
              <a:rPr lang="en-US" dirty="0" smtClean="0"/>
              <a:t> by adding weight to unobserved (but possible) cases</a:t>
            </a:r>
          </a:p>
          <a:p>
            <a:r>
              <a:rPr lang="en-US" dirty="0" smtClean="0"/>
              <a:t>Spam Detection</a:t>
            </a:r>
          </a:p>
          <a:p>
            <a:r>
              <a:rPr lang="en-US" dirty="0" smtClean="0"/>
              <a:t>Vocabulary size for Spam versus Ham?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28956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286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281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3048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38400" y="25908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seems to be some confusion between K mean values </a:t>
            </a:r>
            <a:r>
              <a:rPr lang="en-US" dirty="0" err="1" smtClean="0"/>
              <a:t>vs</a:t>
            </a:r>
            <a:r>
              <a:rPr lang="en-US" dirty="0" smtClean="0"/>
              <a:t> K-nearest neighbors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3200400"/>
            <a:ext cx="2286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3200400"/>
            <a:ext cx="228600" cy="228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812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04800" y="3733800"/>
            <a:ext cx="18288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33600" y="2590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3733800"/>
            <a:ext cx="2590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 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unknown points by taking the majority vote of the K nearest neighbor training examples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 if you wish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Vasicek</a:t>
            </a:r>
          </a:p>
          <a:p>
            <a:r>
              <a:rPr lang="en-US" dirty="0" smtClean="0"/>
              <a:t>Cell Phone 505 321 2028</a:t>
            </a:r>
          </a:p>
          <a:p>
            <a:r>
              <a:rPr lang="en-US" dirty="0" smtClean="0">
                <a:hlinkClick r:id="rId2"/>
              </a:rPr>
              <a:t>DanielVasicek@Comcast.net</a:t>
            </a:r>
            <a:endParaRPr lang="en-US" dirty="0" smtClean="0"/>
          </a:p>
          <a:p>
            <a:r>
              <a:rPr lang="en-US" dirty="0" smtClean="0"/>
              <a:t>2120 Metzgar Road SW 87105</a:t>
            </a:r>
          </a:p>
          <a:p>
            <a:r>
              <a:rPr lang="en-US" dirty="0" smtClean="0"/>
              <a:t>Land Line 505 873 0575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course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Probability in AI</a:t>
            </a:r>
          </a:p>
          <a:p>
            <a:r>
              <a:rPr lang="en-US" dirty="0" smtClean="0"/>
              <a:t>Probabilistic Inference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Unsupervised Learning</a:t>
            </a:r>
          </a:p>
          <a:p>
            <a:r>
              <a:rPr lang="en-US" dirty="0" smtClean="0"/>
              <a:t>Representation with Logic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Planning with Uncertainty</a:t>
            </a:r>
          </a:p>
          <a:p>
            <a:r>
              <a:rPr lang="en-US" dirty="0" smtClean="0"/>
              <a:t>Reinforcement Learning</a:t>
            </a:r>
          </a:p>
          <a:p>
            <a:r>
              <a:rPr lang="en-US" dirty="0" smtClean="0"/>
              <a:t>Hidden </a:t>
            </a:r>
            <a:r>
              <a:rPr lang="en-US" dirty="0" err="1" smtClean="0"/>
              <a:t>Markovian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Markov Decision Processes </a:t>
            </a:r>
          </a:p>
          <a:p>
            <a:r>
              <a:rPr lang="en-US" dirty="0" smtClean="0"/>
              <a:t>Midterm Exam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Student base, ~135,000 students</a:t>
            </a:r>
          </a:p>
          <a:p>
            <a:r>
              <a:rPr lang="en-US" dirty="0" smtClean="0"/>
              <a:t>Publicized in WSJ, and other non-technical sites</a:t>
            </a:r>
          </a:p>
          <a:p>
            <a:r>
              <a:rPr lang="en-US" dirty="0" smtClean="0"/>
              <a:t>Random people that you meet on the street know about the class</a:t>
            </a:r>
          </a:p>
          <a:p>
            <a:r>
              <a:rPr lang="en-US" dirty="0" smtClean="0"/>
              <a:t>This is big enough to have a significant social impact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Artificial Intelligence: A Modern Approach 3</a:t>
            </a:r>
            <a:r>
              <a:rPr lang="en-US" baseline="30000" dirty="0" smtClean="0"/>
              <a:t>rd</a:t>
            </a:r>
            <a:r>
              <a:rPr lang="en-US" dirty="0" smtClean="0"/>
              <a:t> Ed (1152 pages)</a:t>
            </a:r>
          </a:p>
          <a:p>
            <a:r>
              <a:rPr lang="en-US" dirty="0" smtClean="0"/>
              <a:t>By Peter </a:t>
            </a:r>
            <a:r>
              <a:rPr lang="en-US" dirty="0" err="1" smtClean="0"/>
              <a:t>Norvig</a:t>
            </a:r>
            <a:r>
              <a:rPr lang="en-US" dirty="0" smtClean="0"/>
              <a:t> and Stuart Russell</a:t>
            </a:r>
          </a:p>
          <a:p>
            <a:r>
              <a:rPr lang="en-US" dirty="0" smtClean="0"/>
              <a:t>Paperback version available from Amazon for $114</a:t>
            </a:r>
          </a:p>
          <a:p>
            <a:r>
              <a:rPr lang="en-US" dirty="0" smtClean="0"/>
              <a:t>PDF version is available for download for free (45 </a:t>
            </a:r>
            <a:r>
              <a:rPr lang="en-US" dirty="0" smtClean="0"/>
              <a:t>Megabytes, 7 minutes, &amp; searches for the book name will find the PDF)</a:t>
            </a:r>
            <a:endParaRPr lang="en-US" dirty="0" smtClean="0"/>
          </a:p>
          <a:p>
            <a:r>
              <a:rPr lang="en-US" dirty="0" smtClean="0"/>
              <a:t>CD containing the 45 Megabyte PDF available from Daniel Vasicek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www.ai-class.com</a:t>
            </a:r>
            <a:r>
              <a:rPr lang="en-US" dirty="0" smtClean="0"/>
              <a:t> </a:t>
            </a:r>
            <a:r>
              <a:rPr lang="en-US" dirty="0" smtClean="0"/>
              <a:t>– 20 approx 1 hour long lectures presented as 30 or so 2 minute video clips.  </a:t>
            </a:r>
          </a:p>
          <a:p>
            <a:r>
              <a:rPr lang="en-US" dirty="0" smtClean="0"/>
              <a:t>Lectures are also available on </a:t>
            </a:r>
            <a:r>
              <a:rPr lang="en-US" dirty="0" err="1" smtClean="0"/>
              <a:t>youtube</a:t>
            </a:r>
            <a:r>
              <a:rPr lang="en-US" dirty="0" smtClean="0"/>
              <a:t>:  </a:t>
            </a:r>
            <a:r>
              <a:rPr lang="en-US" dirty="0" smtClean="0">
                <a:hlinkClick r:id="rId3"/>
              </a:rPr>
              <a:t>http://www.youtube.com/watch?NR=1&amp;v=k-5e935u9hE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During the lectures non-credit quizzes are given</a:t>
            </a:r>
          </a:p>
          <a:p>
            <a:r>
              <a:rPr lang="en-US" dirty="0" smtClean="0"/>
              <a:t>Credit given for homework once per week</a:t>
            </a:r>
          </a:p>
          <a:p>
            <a:r>
              <a:rPr lang="en-US" dirty="0" smtClean="0"/>
              <a:t>Midterm, final exam, and homework count toward your grade</a:t>
            </a:r>
          </a:p>
          <a:p>
            <a:r>
              <a:rPr lang="en-US" dirty="0" smtClean="0"/>
              <a:t>Artistic Intelligence Course at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www.other-ai.org</a:t>
            </a:r>
            <a:r>
              <a:rPr lang="en-US" dirty="0" smtClean="0"/>
              <a:t>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with Uncertainty </a:t>
            </a:r>
            <a:br>
              <a:rPr lang="en-US" dirty="0" smtClean="0"/>
            </a:br>
            <a:r>
              <a:rPr lang="en-US" dirty="0" smtClean="0"/>
              <a:t>Markov Decision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http://www.rand.org/pubs/reprints/RP1058.html</a:t>
            </a:r>
            <a:r>
              <a:rPr lang="en-US" dirty="0" smtClean="0"/>
              <a:t> Carl </a:t>
            </a:r>
            <a:r>
              <a:rPr lang="en-US" dirty="0" err="1" smtClean="0"/>
              <a:t>Dahlman’s</a:t>
            </a:r>
            <a:r>
              <a:rPr lang="en-US" dirty="0" smtClean="0"/>
              <a:t> Theorem guarantees convergence</a:t>
            </a:r>
          </a:p>
          <a:p>
            <a:r>
              <a:rPr lang="en-US" dirty="0" smtClean="0"/>
              <a:t>Select the policy that maximizes  the value of each position for each iteration </a:t>
            </a:r>
          </a:p>
          <a:p>
            <a:r>
              <a:rPr lang="en-US" dirty="0" smtClean="0"/>
              <a:t>Assume we know V(S’) for each location.  Then compute a new value maximizing                                                             V(S) =    Sum(P(S’|S, policy)V(S’) + R(S)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Partially Observable </a:t>
            </a:r>
            <a:br>
              <a:rPr lang="en-US" dirty="0" smtClean="0"/>
            </a:br>
            <a:r>
              <a:rPr lang="en-US" dirty="0" smtClean="0"/>
              <a:t>Markov Decision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information gathering to the MD process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information about the environment</a:t>
            </a:r>
          </a:p>
          <a:p>
            <a:pPr lvl="1"/>
            <a:r>
              <a:rPr lang="en-US" dirty="0" smtClean="0"/>
              <a:t>Supervised learning (previous lecture)</a:t>
            </a:r>
          </a:p>
          <a:p>
            <a:pPr lvl="1"/>
            <a:r>
              <a:rPr lang="en-US" dirty="0" smtClean="0"/>
              <a:t>Unsupervised learning (previous lecture)</a:t>
            </a:r>
          </a:p>
          <a:p>
            <a:pPr lvl="1"/>
            <a:r>
              <a:rPr lang="en-US" dirty="0" smtClean="0"/>
              <a:t>Find an optimal policy when the environment is </a:t>
            </a:r>
            <a:r>
              <a:rPr lang="en-US" smtClean="0"/>
              <a:t>not known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Independence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 for events a and b:</a:t>
            </a:r>
          </a:p>
          <a:p>
            <a:pPr lvl="1"/>
            <a:r>
              <a:rPr lang="en-US" dirty="0" smtClean="0"/>
              <a:t>P(a and b) = P(</a:t>
            </a:r>
            <a:r>
              <a:rPr lang="en-US" dirty="0" err="1" smtClean="0"/>
              <a:t>a|b</a:t>
            </a:r>
            <a:r>
              <a:rPr lang="en-US" dirty="0" smtClean="0"/>
              <a:t>)P(b) = P(</a:t>
            </a:r>
            <a:r>
              <a:rPr lang="en-US" dirty="0" err="1" smtClean="0"/>
              <a:t>b|a</a:t>
            </a:r>
            <a:r>
              <a:rPr lang="en-US" dirty="0" smtClean="0"/>
              <a:t>)P(a)</a:t>
            </a:r>
          </a:p>
          <a:p>
            <a:pPr lvl="1"/>
            <a:r>
              <a:rPr lang="en-US" dirty="0" smtClean="0"/>
              <a:t>This gives us a way to evaluate two of the five probabilities when we know three of </a:t>
            </a:r>
          </a:p>
          <a:p>
            <a:pPr lvl="2"/>
            <a:r>
              <a:rPr lang="en-US" dirty="0" smtClean="0"/>
              <a:t>P(</a:t>
            </a:r>
            <a:r>
              <a:rPr lang="en-US" dirty="0" err="1" smtClean="0"/>
              <a:t>a|b</a:t>
            </a:r>
            <a:r>
              <a:rPr lang="en-US" dirty="0" smtClean="0"/>
              <a:t>), P(b),  P(</a:t>
            </a:r>
            <a:r>
              <a:rPr lang="en-US" dirty="0" err="1" smtClean="0"/>
              <a:t>b|a</a:t>
            </a:r>
            <a:r>
              <a:rPr lang="en-US" dirty="0" smtClean="0"/>
              <a:t>),  P(a)</a:t>
            </a:r>
          </a:p>
          <a:p>
            <a:r>
              <a:rPr lang="en-US" dirty="0" smtClean="0"/>
              <a:t>Statistically independent means:</a:t>
            </a:r>
          </a:p>
          <a:p>
            <a:pPr lvl="1"/>
            <a:r>
              <a:rPr lang="en-US" dirty="0" smtClean="0"/>
              <a:t>P(a and b) = P(a)P(b) = P(b)P(a)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480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AI-Class.com</vt:lpstr>
      <vt:lpstr>Overview of the course (so far)</vt:lpstr>
      <vt:lpstr>General information</vt:lpstr>
      <vt:lpstr>Course Textbook</vt:lpstr>
      <vt:lpstr>Course Mechanics</vt:lpstr>
      <vt:lpstr>Planning with Uncertainty  Markov Decision Process</vt:lpstr>
      <vt:lpstr>Partially Observable  Markov Decision Process </vt:lpstr>
      <vt:lpstr>Reinforcement Learning</vt:lpstr>
      <vt:lpstr>Statistical Independence </vt:lpstr>
      <vt:lpstr>Conditional Independence</vt:lpstr>
      <vt:lpstr>Binary Variables</vt:lpstr>
      <vt:lpstr>Bayes Networks</vt:lpstr>
      <vt:lpstr>K-Means</vt:lpstr>
      <vt:lpstr>K- Nearest Neighbors</vt:lpstr>
      <vt:lpstr>Contact me if you wish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AI-Class.com</dc:title>
  <dc:creator>your name</dc:creator>
  <cp:lastModifiedBy>Daniel J. Vasicek</cp:lastModifiedBy>
  <cp:revision>168</cp:revision>
  <dcterms:created xsi:type="dcterms:W3CDTF">2011-10-23T14:48:41Z</dcterms:created>
  <dcterms:modified xsi:type="dcterms:W3CDTF">2011-11-21T05:25:39Z</dcterms:modified>
</cp:coreProperties>
</file>