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57" r:id="rId4"/>
    <p:sldId id="293" r:id="rId5"/>
    <p:sldId id="258" r:id="rId6"/>
    <p:sldId id="259" r:id="rId7"/>
    <p:sldId id="260" r:id="rId8"/>
    <p:sldId id="261" r:id="rId9"/>
    <p:sldId id="294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5" r:id="rId39"/>
    <p:sldId id="296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D94B-EAFA-40A4-9BA9-403F95D78CC2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A6107-921B-4C49-933D-6401B5BBD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acm.org/citation.cfm?id=113903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.kent.ac.uk/people/staff/dat/miranda/examples/pyths.html" TargetMode="External"/><Relationship Id="rId13" Type="http://schemas.openxmlformats.org/officeDocument/2006/relationships/hyperlink" Target="http://www.cs.kent.ac.uk/people/staff/dat/miranda/examples/selflines.html" TargetMode="External"/><Relationship Id="rId18" Type="http://schemas.openxmlformats.org/officeDocument/2006/relationships/hyperlink" Target="http://www.cs.kent.ac.uk/people/staff/dat/miranda/examples/rational.html" TargetMode="External"/><Relationship Id="rId26" Type="http://schemas.openxmlformats.org/officeDocument/2006/relationships/hyperlink" Target="http://www.cs.kent.ac.uk/people/staff/dat/miranda/examples/just.html" TargetMode="External"/><Relationship Id="rId3" Type="http://schemas.openxmlformats.org/officeDocument/2006/relationships/hyperlink" Target="http://www.cs.kent.ac.uk/people/staff/dat/miranda/examples/divmodtest.html" TargetMode="External"/><Relationship Id="rId21" Type="http://schemas.openxmlformats.org/officeDocument/2006/relationships/hyperlink" Target="http://www.cs.kent.ac.uk/people/staff/dat/miranda/examples/matrix.html" TargetMode="External"/><Relationship Id="rId7" Type="http://schemas.openxmlformats.org/officeDocument/2006/relationships/hyperlink" Target="http://www.cs.kent.ac.uk/people/staff/dat/miranda/examples/primes.html" TargetMode="External"/><Relationship Id="rId12" Type="http://schemas.openxmlformats.org/officeDocument/2006/relationships/hyperlink" Target="http://www.cs.kent.ac.uk/people/staff/dat/miranda/examples/quicksort.html" TargetMode="External"/><Relationship Id="rId17" Type="http://schemas.openxmlformats.org/officeDocument/2006/relationships/hyperlink" Target="http://www.cs.kent.ac.uk/people/staff/dat/miranda/examples/literate.html" TargetMode="External"/><Relationship Id="rId25" Type="http://schemas.openxmlformats.org/officeDocument/2006/relationships/hyperlink" Target="http://www.cs.kent.ac.uk/people/staff/dat/miranda/examples/genmat.html" TargetMode="External"/><Relationship Id="rId2" Type="http://schemas.openxmlformats.org/officeDocument/2006/relationships/hyperlink" Target="http://www.cs.kent.ac.uk/people/staff/dat/miranda/examples/ack.html" TargetMode="External"/><Relationship Id="rId16" Type="http://schemas.openxmlformats.org/officeDocument/2006/relationships/hyperlink" Target="http://www.cs.kent.ac.uk/people/staff/dat/miranda/examples/edigits.html" TargetMode="External"/><Relationship Id="rId20" Type="http://schemas.openxmlformats.org/officeDocument/2006/relationships/hyperlink" Target="http://www.cs.kent.ac.uk/people/staff/dat/miranda/examples/topsort.html" TargetMode="External"/><Relationship Id="rId29" Type="http://schemas.openxmlformats.org/officeDocument/2006/relationships/hyperlink" Target="http://www.cs.kent.ac.uk/people/staff/dat/miranda/examples/box.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kent.ac.uk/people/staff/dat/miranda/examples/powers.html" TargetMode="External"/><Relationship Id="rId11" Type="http://schemas.openxmlformats.org/officeDocument/2006/relationships/hyperlink" Target="http://www.cs.kent.ac.uk/people/staff/dat/miranda/examples/queens1.html" TargetMode="External"/><Relationship Id="rId24" Type="http://schemas.openxmlformats.org/officeDocument/2006/relationships/hyperlink" Target="http://www.cs.kent.ac.uk/people/staff/dat/miranda/examples/kate.pdf" TargetMode="External"/><Relationship Id="rId5" Type="http://schemas.openxmlformats.org/officeDocument/2006/relationships/hyperlink" Target="http://www.cs.kent.ac.uk/people/staff/dat/miranda/examples/hanoi.html" TargetMode="External"/><Relationship Id="rId15" Type="http://schemas.openxmlformats.org/officeDocument/2006/relationships/hyperlink" Target="http://www.cs.kent.ac.uk/people/staff/dat/miranda/examples/treesort.html" TargetMode="External"/><Relationship Id="rId23" Type="http://schemas.openxmlformats.org/officeDocument/2006/relationships/hyperlink" Target="http://www.cs.kent.ac.uk/people/staff/dat/miranda/examples/kate.lit.html" TargetMode="External"/><Relationship Id="rId28" Type="http://schemas.openxmlformats.org/officeDocument/2006/relationships/hyperlink" Target="http://www.cs.kent.ac.uk/people/staff/dat/miranda/examples/box.html" TargetMode="External"/><Relationship Id="rId10" Type="http://schemas.openxmlformats.org/officeDocument/2006/relationships/hyperlink" Target="http://www.cs.kent.ac.uk/people/staff/dat/miranda/examples/queens.html" TargetMode="External"/><Relationship Id="rId19" Type="http://schemas.openxmlformats.org/officeDocument/2006/relationships/hyperlink" Target="http://www.cs.kent.ac.uk/people/staff/dat/miranda/examples/refoliate.html" TargetMode="External"/><Relationship Id="rId31" Type="http://schemas.openxmlformats.org/officeDocument/2006/relationships/hyperlink" Target="http://www.cs.kent.ac.uk/people/staff/dat/miranda/examples/polish.html" TargetMode="External"/><Relationship Id="rId4" Type="http://schemas.openxmlformats.org/officeDocument/2006/relationships/hyperlink" Target="http://www.cs.kent.ac.uk/people/staff/dat/miranda/examples/fibs.html" TargetMode="External"/><Relationship Id="rId9" Type="http://schemas.openxmlformats.org/officeDocument/2006/relationships/hyperlink" Target="http://www.cs.kent.ac.uk/people/staff/dat/miranda/examples/hamming.html" TargetMode="External"/><Relationship Id="rId14" Type="http://schemas.openxmlformats.org/officeDocument/2006/relationships/hyperlink" Target="http://www.cs.kent.ac.uk/people/staff/dat/miranda/examples/stack.html" TargetMode="External"/><Relationship Id="rId22" Type="http://schemas.openxmlformats.org/officeDocument/2006/relationships/hyperlink" Target="http://www.cs.kent.ac.uk/people/staff/dat/miranda/examples/set.html" TargetMode="External"/><Relationship Id="rId27" Type="http://schemas.openxmlformats.org/officeDocument/2006/relationships/hyperlink" Target="http://www.cs.kent.ac.uk/people/staff/dat/miranda/examples/mrev.html" TargetMode="External"/><Relationship Id="rId30" Type="http://schemas.openxmlformats.org/officeDocument/2006/relationships/hyperlink" Target="http://www.cs.kent.ac.uk/people/staff/dat/miranda/examples/unify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kent.ac.uk/people/staff/dat/ccount/click.php?id=1" TargetMode="External"/><Relationship Id="rId2" Type="http://schemas.openxmlformats.org/officeDocument/2006/relationships/hyperlink" Target="http://miranda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kent.ac.uk/people/staff/dat/ccount/click.php?id=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Miranda – A Functional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Dan Vasicek</a:t>
            </a:r>
          </a:p>
          <a:p>
            <a:r>
              <a:rPr lang="en-US" dirty="0" smtClean="0"/>
              <a:t>2009/11/15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Miranda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/>
              <a:t>z = sq x / sq </a:t>
            </a:r>
            <a:r>
              <a:rPr lang="pt-BR" dirty="0" smtClean="0"/>
              <a:t>y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/>
              <a:t>sq n = n * </a:t>
            </a:r>
            <a:r>
              <a:rPr lang="pt-BR" dirty="0" smtClean="0"/>
              <a:t>n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/>
              <a:t>x = a + </a:t>
            </a:r>
            <a:r>
              <a:rPr lang="pt-BR" dirty="0" smtClean="0"/>
              <a:t>b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/>
              <a:t>y = a </a:t>
            </a:r>
            <a:r>
              <a:rPr lang="pt-BR" dirty="0" smtClean="0"/>
              <a:t>– b</a:t>
            </a:r>
          </a:p>
          <a:p>
            <a:pPr>
              <a:buNone/>
            </a:pPr>
            <a:r>
              <a:rPr lang="pt-BR" dirty="0" smtClean="0"/>
              <a:t>a </a:t>
            </a:r>
            <a:r>
              <a:rPr lang="pt-BR" dirty="0"/>
              <a:t>= </a:t>
            </a:r>
            <a:r>
              <a:rPr lang="pt-BR" dirty="0" smtClean="0"/>
              <a:t>10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/>
              <a:t>b = 5</a:t>
            </a:r>
            <a:r>
              <a:rPr lang="pt-BR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Notice </a:t>
            </a:r>
            <a:r>
              <a:rPr lang="en-US" dirty="0"/>
              <a:t>the absence of syntactic </a:t>
            </a:r>
            <a:r>
              <a:rPr lang="en-US" dirty="0" smtClean="0"/>
              <a:t>baggage. 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Notice that the order of the equations is not significant in this case.   The 6 equations can be rearranged in order.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the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The first equation is </a:t>
            </a:r>
          </a:p>
          <a:p>
            <a:pPr lvl="1">
              <a:buNone/>
            </a:pPr>
            <a:r>
              <a:rPr lang="pt-BR" dirty="0" smtClean="0"/>
              <a:t>z = sq x / sq y</a:t>
            </a:r>
          </a:p>
          <a:p>
            <a:pPr lvl="1">
              <a:buNone/>
            </a:pPr>
            <a:r>
              <a:rPr lang="pt-BR" dirty="0"/>
              <a:t>	</a:t>
            </a:r>
            <a:endParaRPr lang="pt-BR" dirty="0" smtClean="0"/>
          </a:p>
          <a:p>
            <a:pPr lvl="1">
              <a:buNone/>
            </a:pPr>
            <a:r>
              <a:rPr lang="pt-BR" dirty="0" smtClean="0"/>
              <a:t>At this point the compiler/interpreter does not know what sq, x, and y are.  </a:t>
            </a: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r>
              <a:rPr lang="pt-BR" dirty="0"/>
              <a:t>	</a:t>
            </a:r>
            <a:r>
              <a:rPr lang="pt-BR" dirty="0" smtClean="0"/>
              <a:t>			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the “Simple”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The second line of the script is </a:t>
            </a:r>
          </a:p>
          <a:p>
            <a:pPr lvl="1">
              <a:buNone/>
            </a:pPr>
            <a:r>
              <a:rPr lang="pt-BR" dirty="0" smtClean="0"/>
              <a:t>sq  n = n * n</a:t>
            </a:r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r>
              <a:rPr lang="pt-BR" dirty="0" smtClean="0"/>
              <a:t>Now the “compiler” knows that “sq” is a function that takes a number as an argument and returns the square of that number as a result.   And “n” is formal  parameter that is not defined in the rest  of the script.   But no computation occurs.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the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equations are</a:t>
            </a:r>
          </a:p>
          <a:p>
            <a:pPr>
              <a:buNone/>
            </a:pPr>
            <a:r>
              <a:rPr lang="pt-BR" dirty="0" smtClean="0"/>
              <a:t> x = a + b</a:t>
            </a:r>
          </a:p>
          <a:p>
            <a:pPr>
              <a:buNone/>
            </a:pPr>
            <a:r>
              <a:rPr lang="pt-BR" dirty="0" smtClean="0"/>
              <a:t> y = a – b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No computation occurs.  These are just more definitions that need to stored for later use.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the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2 equations define a and b</a:t>
            </a:r>
          </a:p>
          <a:p>
            <a:r>
              <a:rPr lang="en-US" dirty="0" smtClean="0"/>
              <a:t>Now the “compiler” knows enough to begin computation  and returns the result:</a:t>
            </a:r>
          </a:p>
          <a:p>
            <a:pPr>
              <a:buNone/>
            </a:pP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9.0</a:t>
            </a:r>
          </a:p>
          <a:p>
            <a:endParaRPr lang="en-US" dirty="0" smtClean="0"/>
          </a:p>
          <a:p>
            <a:r>
              <a:rPr lang="en-US" dirty="0" smtClean="0"/>
              <a:t>If we re-arranged the equations into any different order, the result would be the same.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Data Types</a:t>
            </a:r>
          </a:p>
          <a:p>
            <a:pPr lvl="1"/>
            <a:r>
              <a:rPr lang="en-US" dirty="0" smtClean="0"/>
              <a:t>Character -  “A”, “a”,  .. “Z”, “z”</a:t>
            </a:r>
            <a:endParaRPr lang="en-US" dirty="0" smtClean="0"/>
          </a:p>
          <a:p>
            <a:pPr lvl="1"/>
            <a:r>
              <a:rPr lang="en-US" dirty="0" smtClean="0"/>
              <a:t>Number - “1”, “2”, “3.14159”</a:t>
            </a:r>
            <a:endParaRPr lang="en-US" dirty="0" smtClean="0"/>
          </a:p>
          <a:p>
            <a:pPr lvl="1"/>
            <a:r>
              <a:rPr lang="en-US" dirty="0" smtClean="0"/>
              <a:t>Logical 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 </a:t>
            </a:r>
            <a:r>
              <a:rPr lang="en-US" dirty="0" smtClean="0"/>
              <a:t>True, False</a:t>
            </a:r>
            <a:endParaRPr lang="en-US" dirty="0" smtClean="0"/>
          </a:p>
          <a:p>
            <a:r>
              <a:rPr lang="en-US" dirty="0" smtClean="0"/>
              <a:t>Data Structures</a:t>
            </a:r>
          </a:p>
          <a:p>
            <a:pPr lvl="1"/>
            <a:r>
              <a:rPr lang="en-US" dirty="0" smtClean="0"/>
              <a:t>List - [   … ]</a:t>
            </a:r>
            <a:endParaRPr lang="en-US" dirty="0" smtClean="0"/>
          </a:p>
          <a:p>
            <a:pPr lvl="1"/>
            <a:r>
              <a:rPr lang="en-US" dirty="0" err="1" smtClean="0"/>
              <a:t>Tuple</a:t>
            </a:r>
            <a:r>
              <a:rPr lang="en-US" dirty="0" smtClean="0"/>
              <a:t> ( …) </a:t>
            </a:r>
            <a:endParaRPr lang="en-US" dirty="0" smtClean="0"/>
          </a:p>
          <a:p>
            <a:pPr lvl="1"/>
            <a:r>
              <a:rPr lang="en-US" dirty="0" smtClean="0"/>
              <a:t>User </a:t>
            </a:r>
            <a:r>
              <a:rPr lang="en-US" dirty="0" smtClean="0"/>
              <a:t>Defined (Abstract Data Types)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List elements must all have the same type</a:t>
            </a:r>
          </a:p>
          <a:p>
            <a:r>
              <a:rPr lang="en-US" sz="2800" dirty="0" err="1" smtClean="0"/>
              <a:t>week_days</a:t>
            </a:r>
            <a:r>
              <a:rPr lang="en-US" sz="2800" dirty="0" smtClean="0"/>
              <a:t> </a:t>
            </a:r>
            <a:r>
              <a:rPr lang="en-US" sz="2800" dirty="0"/>
              <a:t>= ["</a:t>
            </a:r>
            <a:r>
              <a:rPr lang="en-US" sz="2800" dirty="0" err="1"/>
              <a:t>Mon","Tue","Wed","Thur","Fri</a:t>
            </a:r>
            <a:r>
              <a:rPr lang="en-US" sz="2800" dirty="0"/>
              <a:t>"] </a:t>
            </a:r>
            <a:endParaRPr lang="en-US" sz="2800" dirty="0" smtClean="0"/>
          </a:p>
          <a:p>
            <a:r>
              <a:rPr lang="en-US" dirty="0" smtClean="0"/>
              <a:t>Days </a:t>
            </a:r>
            <a:r>
              <a:rPr lang="en-US" dirty="0"/>
              <a:t>= </a:t>
            </a:r>
            <a:r>
              <a:rPr lang="en-US" dirty="0" err="1"/>
              <a:t>week_days</a:t>
            </a:r>
            <a:r>
              <a:rPr lang="en-US" dirty="0"/>
              <a:t> ++ ["</a:t>
            </a:r>
            <a:r>
              <a:rPr lang="en-US" dirty="0" err="1"/>
              <a:t>Sat","Sun</a:t>
            </a:r>
            <a:r>
              <a:rPr lang="en-US" dirty="0"/>
              <a:t>"]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“++” operator concatenates lists</a:t>
            </a:r>
          </a:p>
          <a:p>
            <a:r>
              <a:rPr lang="en-US" dirty="0" smtClean="0"/>
              <a:t>The “- -” operator does list “subtraction”</a:t>
            </a:r>
          </a:p>
          <a:p>
            <a:r>
              <a:rPr lang="en-US" dirty="0" smtClean="0"/>
              <a:t>For example: </a:t>
            </a:r>
          </a:p>
          <a:p>
            <a:r>
              <a:rPr lang="en-US" dirty="0" smtClean="0"/>
              <a:t>[1,2,3,4,5</a:t>
            </a:r>
            <a:r>
              <a:rPr lang="en-US" dirty="0"/>
              <a:t>] -- [2,4] </a:t>
            </a:r>
            <a:r>
              <a:rPr lang="en-US" dirty="0" smtClean="0"/>
              <a:t> returns</a:t>
            </a:r>
          </a:p>
          <a:p>
            <a:r>
              <a:rPr lang="en-US" dirty="0" smtClean="0"/>
              <a:t> </a:t>
            </a:r>
            <a:r>
              <a:rPr lang="en-US" dirty="0"/>
              <a:t>[1,3,5</a:t>
            </a:r>
            <a:r>
              <a:rPr lang="en-US" dirty="0" smtClean="0"/>
              <a:t>]</a:t>
            </a:r>
          </a:p>
          <a:p>
            <a:r>
              <a:rPr lang="en-US" dirty="0" smtClean="0"/>
              <a:t>[1..10] is shorthand for the first 10 integers</a:t>
            </a:r>
          </a:p>
          <a:p>
            <a:r>
              <a:rPr lang="en-US" dirty="0" smtClean="0"/>
              <a:t>[1..] means the infinite list of all integers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 </a:t>
            </a: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fac n = product [1..n] </a:t>
            </a:r>
            <a:endParaRPr lang="pt-BR" dirty="0" smtClean="0"/>
          </a:p>
          <a:p>
            <a:pPr lvl="1"/>
            <a:r>
              <a:rPr lang="pt-BR" dirty="0" smtClean="0"/>
              <a:t>Defines the factorial function</a:t>
            </a:r>
          </a:p>
          <a:p>
            <a:r>
              <a:rPr lang="pt-BR" dirty="0" smtClean="0"/>
              <a:t>result </a:t>
            </a:r>
            <a:r>
              <a:rPr lang="pt-BR" dirty="0"/>
              <a:t>= sum [1,3..100]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Defines t</a:t>
            </a:r>
            <a:r>
              <a:rPr lang="en-US" dirty="0" smtClean="0"/>
              <a:t>he </a:t>
            </a:r>
            <a:r>
              <a:rPr lang="en-US" dirty="0"/>
              <a:t>sum of the odd numbers between 1 and </a:t>
            </a:r>
            <a:r>
              <a:rPr lang="en-US" dirty="0" smtClean="0"/>
              <a:t>100.  Notice that 100 is not in the sum.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Tuple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of a list must all be of the same type</a:t>
            </a:r>
          </a:p>
          <a:p>
            <a:r>
              <a:rPr lang="en-US" dirty="0" smtClean="0"/>
              <a:t>Elements of different types may be combined into “</a:t>
            </a:r>
            <a:r>
              <a:rPr lang="en-US" dirty="0" err="1" smtClean="0"/>
              <a:t>tuples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employee </a:t>
            </a:r>
            <a:r>
              <a:rPr lang="en-US" dirty="0"/>
              <a:t>= ("Jones",True,False,39)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Notice that round brackets () are used for </a:t>
            </a:r>
            <a:r>
              <a:rPr lang="en-US" dirty="0" err="1" smtClean="0"/>
              <a:t>tuples</a:t>
            </a:r>
            <a:r>
              <a:rPr lang="en-US" dirty="0" smtClean="0"/>
              <a:t> in contrast to the square brackets [] used for lists.  </a:t>
            </a:r>
            <a:r>
              <a:rPr lang="en-US" dirty="0" smtClean="0"/>
              <a:t>(David Turner’s “compromise”. 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Miranda Programming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Miranda evaluates expressions and returns results interactively (interpretive)</a:t>
            </a:r>
          </a:p>
          <a:p>
            <a:r>
              <a:rPr lang="en-US" dirty="0" smtClean="0"/>
              <a:t>Syntax </a:t>
            </a:r>
            <a:r>
              <a:rPr lang="en-US" dirty="0"/>
              <a:t>or type </a:t>
            </a:r>
            <a:r>
              <a:rPr lang="en-US" dirty="0" smtClean="0"/>
              <a:t>errors are  signaled </a:t>
            </a:r>
            <a:r>
              <a:rPr lang="en-US" dirty="0"/>
              <a:t>immediately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Miranda interfaces with an editor (by default vi)</a:t>
            </a:r>
          </a:p>
          <a:p>
            <a:r>
              <a:rPr lang="en-US" dirty="0" smtClean="0"/>
              <a:t>There is a large library of “standard” functions</a:t>
            </a:r>
          </a:p>
          <a:p>
            <a:r>
              <a:rPr lang="en-US" dirty="0" smtClean="0"/>
              <a:t> Miranda </a:t>
            </a:r>
            <a:r>
              <a:rPr lang="en-US" dirty="0"/>
              <a:t>programs </a:t>
            </a:r>
            <a:r>
              <a:rPr lang="en-US" dirty="0" smtClean="0"/>
              <a:t>may be invoked directly </a:t>
            </a:r>
            <a:r>
              <a:rPr lang="en-US" dirty="0"/>
              <a:t>from the UNIX shell and </a:t>
            </a:r>
            <a:r>
              <a:rPr lang="en-US" dirty="0" smtClean="0"/>
              <a:t>may be combined </a:t>
            </a:r>
            <a:r>
              <a:rPr lang="en-US" dirty="0"/>
              <a:t>via UNIX pipes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History </a:t>
            </a:r>
            <a:r>
              <a:rPr lang="en-US" dirty="0" smtClean="0"/>
              <a:t>and </a:t>
            </a:r>
            <a:r>
              <a:rPr lang="en-US" dirty="0" smtClean="0"/>
              <a:t>General Information</a:t>
            </a:r>
            <a:endParaRPr lang="en-US" dirty="0" smtClean="0"/>
          </a:p>
          <a:p>
            <a:r>
              <a:rPr lang="en-US" dirty="0" smtClean="0"/>
              <a:t>Miranda </a:t>
            </a:r>
            <a:r>
              <a:rPr lang="en-US" dirty="0" smtClean="0"/>
              <a:t>Philosophy</a:t>
            </a:r>
          </a:p>
          <a:p>
            <a:r>
              <a:rPr lang="en-US" dirty="0" smtClean="0"/>
              <a:t>Introduce Syntax </a:t>
            </a:r>
            <a:r>
              <a:rPr lang="en-US" dirty="0" smtClean="0"/>
              <a:t>via </a:t>
            </a:r>
            <a:r>
              <a:rPr lang="en-US" dirty="0" smtClean="0"/>
              <a:t>Examples</a:t>
            </a:r>
            <a:endParaRPr lang="en-US" dirty="0" smtClean="0"/>
          </a:p>
          <a:p>
            <a:r>
              <a:rPr lang="en-US" dirty="0" smtClean="0"/>
              <a:t>Currying </a:t>
            </a:r>
            <a:r>
              <a:rPr lang="en-US" dirty="0" smtClean="0"/>
              <a:t>&amp;High Order Functions</a:t>
            </a:r>
            <a:endParaRPr lang="en-US" dirty="0" smtClean="0"/>
          </a:p>
          <a:p>
            <a:r>
              <a:rPr lang="en-US" dirty="0" smtClean="0"/>
              <a:t>Lazy </a:t>
            </a:r>
            <a:r>
              <a:rPr lang="en-US" dirty="0" smtClean="0"/>
              <a:t>Evaluation &amp; Infinite Lists</a:t>
            </a:r>
            <a:endParaRPr lang="en-US" dirty="0" smtClean="0"/>
          </a:p>
          <a:p>
            <a:r>
              <a:rPr lang="en-US" dirty="0" smtClean="0"/>
              <a:t>Type Specification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 and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gcd</a:t>
            </a:r>
            <a:r>
              <a:rPr lang="en-US" dirty="0"/>
              <a:t> a b = </a:t>
            </a:r>
            <a:r>
              <a:rPr lang="en-US" dirty="0" err="1"/>
              <a:t>gcd</a:t>
            </a:r>
            <a:r>
              <a:rPr lang="en-US" dirty="0"/>
              <a:t> (a-b) b, </a:t>
            </a:r>
            <a:r>
              <a:rPr lang="en-US" b="1" dirty="0"/>
              <a:t>if</a:t>
            </a:r>
            <a:r>
              <a:rPr lang="en-US" dirty="0"/>
              <a:t> a&gt;b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</a:t>
            </a:r>
            <a:r>
              <a:rPr lang="en-US" dirty="0" err="1"/>
              <a:t>gcd</a:t>
            </a:r>
            <a:r>
              <a:rPr lang="en-US" dirty="0"/>
              <a:t> a (b-a),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 smtClean="0"/>
              <a:t>a&lt;b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a                 ,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a=b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Produces the greatest common divisor of a, b.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Quadratic Equation Solution</a:t>
            </a:r>
            <a:br>
              <a:rPr lang="en-US" dirty="0" smtClean="0"/>
            </a:br>
            <a:r>
              <a:rPr lang="en-US" dirty="0" smtClean="0"/>
              <a:t>(Local Variables)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err="1"/>
              <a:t>quadsolve</a:t>
            </a:r>
            <a:r>
              <a:rPr lang="en-US" dirty="0"/>
              <a:t> a b c = error </a:t>
            </a:r>
            <a:r>
              <a:rPr lang="en-US" dirty="0" smtClean="0"/>
              <a:t>“</a:t>
            </a:r>
            <a:r>
              <a:rPr lang="en-US" dirty="0" err="1" smtClean="0"/>
              <a:t>cmplx</a:t>
            </a:r>
            <a:r>
              <a:rPr lang="en-US" dirty="0" smtClean="0"/>
              <a:t> </a:t>
            </a:r>
            <a:r>
              <a:rPr lang="en-US" dirty="0" err="1" smtClean="0"/>
              <a:t>rts</a:t>
            </a:r>
            <a:r>
              <a:rPr lang="en-US" dirty="0"/>
              <a:t>",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 smtClean="0"/>
              <a:t>delta&lt;0</a:t>
            </a:r>
          </a:p>
          <a:p>
            <a:pPr>
              <a:buNone/>
            </a:pPr>
            <a:r>
              <a:rPr lang="en-US" dirty="0" smtClean="0"/>
              <a:t>                                = </a:t>
            </a:r>
            <a:r>
              <a:rPr lang="en-US" dirty="0"/>
              <a:t>[-b/(2*a)],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dirty="0" smtClean="0"/>
              <a:t>delta=0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en-US" dirty="0"/>
              <a:t>= [-b/(2*a) + radix/(2*a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en-US" dirty="0"/>
              <a:t>-b/(2*a) - radix/(2*a)], </a:t>
            </a:r>
            <a:r>
              <a:rPr lang="en-US" b="1" dirty="0" smtClean="0"/>
              <a:t>if</a:t>
            </a:r>
            <a:r>
              <a:rPr lang="en-US" dirty="0"/>
              <a:t> </a:t>
            </a:r>
            <a:r>
              <a:rPr lang="en-US" dirty="0" smtClean="0"/>
              <a:t>delta&gt;0 </a:t>
            </a:r>
          </a:p>
          <a:p>
            <a:pPr>
              <a:buNone/>
            </a:pPr>
            <a:r>
              <a:rPr lang="en-US" b="1" dirty="0" smtClean="0"/>
              <a:t>                                 where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delta </a:t>
            </a:r>
            <a:r>
              <a:rPr lang="en-US" dirty="0"/>
              <a:t>= b*b - </a:t>
            </a:r>
            <a:r>
              <a:rPr lang="en-US" dirty="0" smtClean="0"/>
              <a:t>4*a*c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radix </a:t>
            </a:r>
            <a:r>
              <a:rPr lang="en-US" dirty="0"/>
              <a:t>= </a:t>
            </a:r>
            <a:r>
              <a:rPr lang="en-US" dirty="0" err="1"/>
              <a:t>sqrt</a:t>
            </a:r>
            <a:r>
              <a:rPr lang="en-US" dirty="0"/>
              <a:t> delta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fac 0 = 1 </a:t>
            </a:r>
            <a:r>
              <a:rPr lang="pt-BR" dirty="0" smtClean="0"/>
              <a:t>                               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Tail Recursion</a:t>
            </a:r>
          </a:p>
          <a:p>
            <a:pPr>
              <a:buNone/>
            </a:pPr>
            <a:r>
              <a:rPr lang="pt-BR" dirty="0" smtClean="0"/>
              <a:t>    fac </a:t>
            </a:r>
            <a:r>
              <a:rPr lang="pt-BR" dirty="0"/>
              <a:t>(n+1) = (n+1) * fac n </a:t>
            </a:r>
            <a:endParaRPr lang="pt-BR" dirty="0" smtClean="0"/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ack </a:t>
            </a:r>
            <a:r>
              <a:rPr lang="pt-BR" dirty="0"/>
              <a:t>0 n </a:t>
            </a:r>
            <a:r>
              <a:rPr lang="pt-BR" dirty="0" smtClean="0"/>
              <a:t>                </a:t>
            </a:r>
            <a:r>
              <a:rPr lang="pt-BR" dirty="0" smtClean="0"/>
              <a:t> = </a:t>
            </a:r>
            <a:r>
              <a:rPr lang="pt-BR" dirty="0"/>
              <a:t>n+1 </a:t>
            </a:r>
            <a:r>
              <a:rPr lang="pt-BR" dirty="0" smtClean="0"/>
              <a:t>   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Not Primitive recursive</a:t>
            </a:r>
          </a:p>
          <a:p>
            <a:pPr>
              <a:buNone/>
            </a:pPr>
            <a:r>
              <a:rPr lang="pt-BR" dirty="0" smtClean="0"/>
              <a:t>    ack </a:t>
            </a:r>
            <a:r>
              <a:rPr lang="pt-BR" dirty="0"/>
              <a:t>(m+1) 0 </a:t>
            </a:r>
            <a:r>
              <a:rPr lang="pt-BR" dirty="0" smtClean="0"/>
              <a:t>        = </a:t>
            </a:r>
            <a:r>
              <a:rPr lang="pt-BR" dirty="0"/>
              <a:t>ack m 1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dirty="0" smtClean="0"/>
              <a:t>ack </a:t>
            </a:r>
            <a:r>
              <a:rPr lang="pt-BR" dirty="0"/>
              <a:t>(m+1) (n+1) </a:t>
            </a:r>
            <a:r>
              <a:rPr lang="pt-BR" dirty="0" smtClean="0"/>
              <a:t> = </a:t>
            </a:r>
            <a:r>
              <a:rPr lang="pt-BR" dirty="0"/>
              <a:t>ack m (ack (m+1) n)</a:t>
            </a:r>
            <a:r>
              <a:rPr lang="pt-B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fib 0 = </a:t>
            </a:r>
            <a:r>
              <a:rPr lang="pt-BR" dirty="0" smtClean="0"/>
              <a:t>0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/>
              <a:t>fib 1 = </a:t>
            </a:r>
            <a:r>
              <a:rPr lang="pt-BR" dirty="0" smtClean="0"/>
              <a:t>1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/>
              <a:t>fib (n+2) = fib (n+1) + fib n</a:t>
            </a:r>
            <a:r>
              <a:rPr lang="pt-B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/>
              <a:t>sum [] = 0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sum </a:t>
            </a:r>
            <a:r>
              <a:rPr lang="pt-BR" dirty="0"/>
              <a:t>(a:x) = a + sum x</a:t>
            </a:r>
            <a:r>
              <a:rPr lang="pt-BR" dirty="0" smtClean="0"/>
              <a:t>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en-US" dirty="0"/>
              <a:t>product [] = 1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product </a:t>
            </a:r>
            <a:r>
              <a:rPr lang="en-US" dirty="0"/>
              <a:t>(a:x) = a * product x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reverse [] = []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reverse </a:t>
            </a:r>
            <a:r>
              <a:rPr lang="en-US" dirty="0"/>
              <a:t>(a:x) = reverse x ++ [a]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 Matching to Access Elements of a </a:t>
            </a:r>
            <a:r>
              <a:rPr lang="en-US" dirty="0" err="1" smtClean="0"/>
              <a:t>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fst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</a:t>
            </a:r>
            <a:r>
              <a:rPr lang="en-US" dirty="0" smtClean="0"/>
              <a:t>  = </a:t>
            </a:r>
            <a:r>
              <a:rPr lang="en-US" dirty="0"/>
              <a:t>a </a:t>
            </a:r>
            <a:endParaRPr lang="en-US" dirty="0" smtClean="0"/>
          </a:p>
          <a:p>
            <a:r>
              <a:rPr lang="en-US" dirty="0" err="1" smtClean="0"/>
              <a:t>snd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</a:t>
            </a:r>
            <a:r>
              <a:rPr lang="en-US" dirty="0" smtClean="0"/>
              <a:t> = </a:t>
            </a:r>
            <a:r>
              <a:rPr lang="en-US" dirty="0"/>
              <a:t>b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take the first n elements from a list:</a:t>
            </a:r>
          </a:p>
          <a:p>
            <a:pPr>
              <a:buNone/>
            </a:pPr>
            <a:r>
              <a:rPr lang="en-US" dirty="0" smtClean="0"/>
              <a:t>take </a:t>
            </a:r>
            <a:r>
              <a:rPr lang="en-US" dirty="0"/>
              <a:t>0 x = []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take </a:t>
            </a:r>
            <a:r>
              <a:rPr lang="en-US" dirty="0"/>
              <a:t>(n+1) [] = []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take </a:t>
            </a:r>
            <a:r>
              <a:rPr lang="en-US" dirty="0"/>
              <a:t>(n+1) (a:x) = a : take n x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Notice that this performs the same operation as the </a:t>
            </a:r>
            <a:r>
              <a:rPr lang="en-US" dirty="0" err="1" smtClean="0"/>
              <a:t>Mathematica</a:t>
            </a:r>
            <a:r>
              <a:rPr lang="en-US" dirty="0" smtClean="0"/>
              <a:t> function:      Take[list, n]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Remove the first n Elements from a </a:t>
            </a:r>
            <a:r>
              <a:rPr lang="en-US" dirty="0" smtClean="0"/>
              <a:t>List (complement of take)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drop 0 x = x </a:t>
            </a:r>
            <a:endParaRPr lang="pt-BR" dirty="0" smtClean="0"/>
          </a:p>
          <a:p>
            <a:r>
              <a:rPr lang="pt-BR" dirty="0" smtClean="0"/>
              <a:t>drop </a:t>
            </a:r>
            <a:r>
              <a:rPr lang="pt-BR" dirty="0"/>
              <a:t>(n+1) [] = [] </a:t>
            </a:r>
            <a:endParaRPr lang="pt-BR" dirty="0" smtClean="0"/>
          </a:p>
          <a:p>
            <a:r>
              <a:rPr lang="pt-BR" dirty="0" smtClean="0"/>
              <a:t>drop </a:t>
            </a:r>
            <a:r>
              <a:rPr lang="pt-BR" dirty="0"/>
              <a:t>(n+1) (a:x) = drop n x</a:t>
            </a:r>
            <a:r>
              <a:rPr lang="pt-BR" dirty="0" smtClean="0"/>
              <a:t> </a:t>
            </a:r>
          </a:p>
          <a:p>
            <a:endParaRPr lang="pt-BR" dirty="0"/>
          </a:p>
          <a:p>
            <a:r>
              <a:rPr lang="pt-BR" dirty="0" smtClean="0"/>
              <a:t>Notice that this performs the same operation as the Mathematica function:    Drop[list, n]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and Drop are Consistent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Satisfy the Identity:</a:t>
            </a:r>
          </a:p>
          <a:p>
            <a:r>
              <a:rPr lang="pt-BR" dirty="0" smtClean="0"/>
              <a:t>take</a:t>
            </a:r>
            <a:r>
              <a:rPr lang="pt-BR" dirty="0"/>
              <a:t> n x ++ drop n x = </a:t>
            </a:r>
            <a:r>
              <a:rPr lang="pt-BR" dirty="0" smtClean="0"/>
              <a:t> 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both passed as parameters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returned as results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Are left associative so that </a:t>
            </a:r>
          </a:p>
          <a:p>
            <a:r>
              <a:rPr lang="en-US" dirty="0"/>
              <a:t> </a:t>
            </a:r>
            <a:r>
              <a:rPr lang="en-US" dirty="0" smtClean="0"/>
              <a:t>f x y means (f x) </a:t>
            </a:r>
            <a:r>
              <a:rPr lang="en-US" dirty="0" smtClean="0"/>
              <a:t>y (Currying)</a:t>
            </a:r>
            <a:endParaRPr lang="en-US" dirty="0" smtClean="0"/>
          </a:p>
          <a:p>
            <a:r>
              <a:rPr lang="en-US" dirty="0" smtClean="0"/>
              <a:t>That is, f applied to </a:t>
            </a:r>
            <a:r>
              <a:rPr lang="en-US" dirty="0"/>
              <a:t>x </a:t>
            </a:r>
            <a:r>
              <a:rPr lang="en-US" dirty="0" smtClean="0"/>
              <a:t>returns </a:t>
            </a:r>
            <a:r>
              <a:rPr lang="en-US" dirty="0"/>
              <a:t>a function, which is then applied to </a:t>
            </a:r>
            <a:r>
              <a:rPr lang="en-US" dirty="0" smtClean="0"/>
              <a:t>y</a:t>
            </a:r>
          </a:p>
          <a:p>
            <a:r>
              <a:rPr lang="en-US" dirty="0" smtClean="0"/>
              <a:t>f, x, and y can all be functions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Influenced by ML, SASL</a:t>
            </a:r>
          </a:p>
          <a:p>
            <a:r>
              <a:rPr lang="en-US" dirty="0" smtClean="0"/>
              <a:t>Designed </a:t>
            </a:r>
            <a:r>
              <a:rPr lang="en-US" dirty="0"/>
              <a:t>by David Turner in 1983-6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Revised 1987 and 1989 (and currently)</a:t>
            </a:r>
          </a:p>
          <a:p>
            <a:r>
              <a:rPr lang="en-US" dirty="0"/>
              <a:t>Richard Bird &amp; Philip </a:t>
            </a:r>
            <a:r>
              <a:rPr lang="en-US" dirty="0" err="1"/>
              <a:t>Wadler</a:t>
            </a:r>
            <a:r>
              <a:rPr lang="en-US" dirty="0"/>
              <a:t> </a:t>
            </a:r>
            <a:r>
              <a:rPr lang="en-US" i="1" dirty="0">
                <a:hlinkClick r:id="rId2"/>
              </a:rPr>
              <a:t>An Introduction to Functional </a:t>
            </a:r>
            <a:r>
              <a:rPr lang="en-US" i="1" dirty="0" smtClean="0">
                <a:hlinkClick r:id="rId2"/>
              </a:rPr>
              <a:t>Programming</a:t>
            </a:r>
            <a:r>
              <a:rPr lang="en-US" i="1" dirty="0" smtClean="0"/>
              <a:t> using Miranda</a:t>
            </a:r>
            <a:r>
              <a:rPr lang="en-US" dirty="0" smtClean="0"/>
              <a:t>, </a:t>
            </a:r>
            <a:r>
              <a:rPr lang="en-US" dirty="0"/>
              <a:t>Prentice Hall </a:t>
            </a:r>
            <a:r>
              <a:rPr lang="en-US" dirty="0" smtClean="0"/>
              <a:t>1988</a:t>
            </a:r>
            <a:r>
              <a:rPr lang="en-US" dirty="0"/>
              <a:t>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Ed </a:t>
            </a:r>
            <a:r>
              <a:rPr lang="en-US" dirty="0" smtClean="0"/>
              <a:t>using Haskell 1998 )</a:t>
            </a:r>
            <a:endParaRPr lang="en-US" dirty="0" smtClean="0"/>
          </a:p>
          <a:p>
            <a:r>
              <a:rPr lang="en-US" dirty="0" smtClean="0"/>
              <a:t>Influenced Haskell, </a:t>
            </a:r>
            <a:r>
              <a:rPr lang="en-US" dirty="0" err="1" smtClean="0"/>
              <a:t>Mathematica</a:t>
            </a:r>
            <a:r>
              <a:rPr lang="en-US" dirty="0" smtClean="0"/>
              <a:t>, …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</a:t>
            </a:r>
            <a:r>
              <a:rPr lang="en-US" dirty="0" smtClean="0"/>
              <a:t>Functions Repeatedly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foldr </a:t>
            </a:r>
            <a:r>
              <a:rPr lang="nl-NL" dirty="0" smtClean="0"/>
              <a:t>f </a:t>
            </a:r>
            <a:r>
              <a:rPr lang="nl-NL" dirty="0"/>
              <a:t>k [] = k </a:t>
            </a:r>
            <a:endParaRPr lang="nl-NL" dirty="0" smtClean="0"/>
          </a:p>
          <a:p>
            <a:r>
              <a:rPr lang="nl-NL" dirty="0" smtClean="0"/>
              <a:t>foldr f </a:t>
            </a:r>
            <a:r>
              <a:rPr lang="nl-NL" dirty="0"/>
              <a:t>k (a:x) </a:t>
            </a:r>
            <a:r>
              <a:rPr lang="nl-NL" dirty="0" smtClean="0"/>
              <a:t>= </a:t>
            </a:r>
            <a:r>
              <a:rPr lang="nl-NL" dirty="0" smtClean="0"/>
              <a:t>f a  </a:t>
            </a:r>
            <a:r>
              <a:rPr lang="nl-NL" dirty="0"/>
              <a:t>(foldr </a:t>
            </a:r>
            <a:r>
              <a:rPr lang="nl-NL" dirty="0" smtClean="0"/>
              <a:t>f </a:t>
            </a:r>
            <a:r>
              <a:rPr lang="nl-NL" dirty="0"/>
              <a:t>k x)</a:t>
            </a:r>
            <a:r>
              <a:rPr lang="nl-NL" dirty="0" smtClean="0"/>
              <a:t>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Looks a lot like the Mathematica function</a:t>
            </a:r>
          </a:p>
          <a:p>
            <a:r>
              <a:rPr lang="nl-NL" dirty="0" smtClean="0"/>
              <a:t>Mathematica                   Miranda</a:t>
            </a:r>
          </a:p>
          <a:p>
            <a:r>
              <a:rPr lang="nl-NL" dirty="0"/>
              <a:t> </a:t>
            </a:r>
            <a:r>
              <a:rPr lang="nl-NL" dirty="0" smtClean="0"/>
              <a:t>Fold[f, x, list]  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                 </a:t>
            </a:r>
            <a:r>
              <a:rPr lang="nl-NL" dirty="0" smtClean="0"/>
              <a:t>foldr f x list</a:t>
            </a:r>
          </a:p>
          <a:p>
            <a:r>
              <a:rPr lang="nl-NL" dirty="0" smtClean="0"/>
              <a:t>Mathematica has extra </a:t>
            </a:r>
            <a:r>
              <a:rPr lang="nl-NL" dirty="0" smtClean="0"/>
              <a:t>syntax</a:t>
            </a:r>
          </a:p>
          <a:p>
            <a:r>
              <a:rPr lang="nl-NL" dirty="0" smtClean="0"/>
              <a:t>Fixed Point Theorem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Higher Order Function  Produces Other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= </a:t>
            </a:r>
            <a:r>
              <a:rPr lang="en-US" dirty="0" err="1"/>
              <a:t>foldr</a:t>
            </a:r>
            <a:r>
              <a:rPr lang="en-US" dirty="0"/>
              <a:t> (+) 0 </a:t>
            </a:r>
            <a:endParaRPr lang="en-US" dirty="0" smtClean="0"/>
          </a:p>
          <a:p>
            <a:r>
              <a:rPr lang="en-US" dirty="0" smtClean="0"/>
              <a:t>product </a:t>
            </a:r>
            <a:r>
              <a:rPr lang="en-US" dirty="0"/>
              <a:t>= </a:t>
            </a:r>
            <a:r>
              <a:rPr lang="en-US" dirty="0" err="1"/>
              <a:t>foldr</a:t>
            </a:r>
            <a:r>
              <a:rPr lang="en-US" dirty="0"/>
              <a:t> (*) 1 </a:t>
            </a:r>
            <a:endParaRPr lang="en-US" dirty="0" smtClean="0"/>
          </a:p>
          <a:p>
            <a:r>
              <a:rPr lang="en-US" dirty="0" smtClean="0"/>
              <a:t>reverse </a:t>
            </a:r>
            <a:r>
              <a:rPr lang="en-US" dirty="0"/>
              <a:t>= </a:t>
            </a:r>
            <a:r>
              <a:rPr lang="en-US" dirty="0" err="1"/>
              <a:t>foldr</a:t>
            </a:r>
            <a:r>
              <a:rPr lang="en-US" dirty="0"/>
              <a:t> postfix []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where</a:t>
            </a:r>
            <a:r>
              <a:rPr lang="en-US" dirty="0" smtClean="0"/>
              <a:t> </a:t>
            </a:r>
            <a:r>
              <a:rPr lang="en-US" dirty="0"/>
              <a:t>postfix a x = x ++ [a]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sub-expression </a:t>
            </a:r>
            <a:r>
              <a:rPr lang="en-US" dirty="0"/>
              <a:t>is evaluated until its value is known to be </a:t>
            </a:r>
            <a:r>
              <a:rPr lang="en-US" dirty="0" smtClean="0"/>
              <a:t>required.  For Example: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s-ES" dirty="0" err="1"/>
              <a:t>cond</a:t>
            </a:r>
            <a:r>
              <a:rPr lang="es-ES" dirty="0"/>
              <a:t> True x y = x </a:t>
            </a:r>
          </a:p>
          <a:p>
            <a:pPr>
              <a:buNone/>
            </a:pPr>
            <a:r>
              <a:rPr lang="es-ES" dirty="0" err="1" smtClean="0"/>
              <a:t>cond</a:t>
            </a:r>
            <a:r>
              <a:rPr lang="es-ES" dirty="0" smtClean="0"/>
              <a:t> </a:t>
            </a:r>
            <a:r>
              <a:rPr lang="es-ES" dirty="0"/>
              <a:t>False x y = </a:t>
            </a:r>
            <a:r>
              <a:rPr lang="es-ES" dirty="0" smtClean="0"/>
              <a:t>y</a:t>
            </a:r>
          </a:p>
          <a:p>
            <a:r>
              <a:rPr lang="es-ES" dirty="0" smtClean="0"/>
              <a:t> c</a:t>
            </a:r>
            <a:r>
              <a:rPr lang="en-US" dirty="0" err="1" smtClean="0"/>
              <a:t>ond</a:t>
            </a:r>
            <a:r>
              <a:rPr lang="en-US" dirty="0" smtClean="0"/>
              <a:t> </a:t>
            </a:r>
            <a:r>
              <a:rPr lang="en-US" dirty="0"/>
              <a:t>(x=0) 0 (1/x)</a:t>
            </a:r>
            <a:r>
              <a:rPr lang="en-US" dirty="0" smtClean="0"/>
              <a:t>  will not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take 5 [1..] will return a result [1, 2, 3, 4, 5]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Polymorphic strong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Every </a:t>
            </a:r>
            <a:r>
              <a:rPr lang="en-US" dirty="0"/>
              <a:t>expression and every </a:t>
            </a:r>
            <a:r>
              <a:rPr lang="en-US" dirty="0" smtClean="0"/>
              <a:t>sub-expression </a:t>
            </a:r>
            <a:r>
              <a:rPr lang="en-US" dirty="0"/>
              <a:t>has a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 Type </a:t>
            </a:r>
            <a:r>
              <a:rPr lang="en-US" dirty="0"/>
              <a:t>can be deduced at compile </a:t>
            </a:r>
            <a:r>
              <a:rPr lang="en-US" dirty="0" smtClean="0"/>
              <a:t>time </a:t>
            </a:r>
          </a:p>
          <a:p>
            <a:r>
              <a:rPr lang="en-US" dirty="0" smtClean="0"/>
              <a:t>And </a:t>
            </a:r>
            <a:r>
              <a:rPr lang="en-US" dirty="0"/>
              <a:t>any inconsistency in the type structure of a script results in a compile time </a:t>
            </a:r>
            <a:r>
              <a:rPr lang="en-US" dirty="0" smtClean="0"/>
              <a:t>error message </a:t>
            </a:r>
          </a:p>
          <a:p>
            <a:r>
              <a:rPr lang="en-US" dirty="0"/>
              <a:t>Miranda scripts can include type </a:t>
            </a:r>
            <a:r>
              <a:rPr lang="en-US" dirty="0" smtClean="0"/>
              <a:t>declarations </a:t>
            </a:r>
            <a:r>
              <a:rPr lang="en-US" dirty="0"/>
              <a:t> 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are three primitive types, </a:t>
            </a:r>
            <a:endParaRPr lang="en-US" dirty="0" smtClean="0"/>
          </a:p>
          <a:p>
            <a:pPr lvl="1"/>
            <a:r>
              <a:rPr lang="en-US" dirty="0" smtClean="0"/>
              <a:t>num</a:t>
            </a:r>
            <a:r>
              <a:rPr lang="en-US" dirty="0"/>
              <a:t>, </a:t>
            </a:r>
            <a:r>
              <a:rPr lang="en-US" dirty="0" smtClean="0"/>
              <a:t> (1, 2, 3.14159265)</a:t>
            </a:r>
          </a:p>
          <a:p>
            <a:pPr lvl="1"/>
            <a:r>
              <a:rPr lang="en-US" dirty="0" err="1" smtClean="0"/>
              <a:t>bool</a:t>
            </a:r>
            <a:r>
              <a:rPr lang="en-US" dirty="0"/>
              <a:t>, </a:t>
            </a:r>
            <a:r>
              <a:rPr lang="en-US" dirty="0" smtClean="0"/>
              <a:t> (True, False)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char</a:t>
            </a:r>
            <a:r>
              <a:rPr lang="en-US" dirty="0" smtClean="0"/>
              <a:t>.  (a, b</a:t>
            </a:r>
            <a:r>
              <a:rPr lang="en-US" dirty="0" smtClean="0"/>
              <a:t>, c</a:t>
            </a:r>
            <a:r>
              <a:rPr lang="en-US" dirty="0" smtClean="0"/>
              <a:t>,.. A, B, C ..)</a:t>
            </a:r>
          </a:p>
          <a:p>
            <a:r>
              <a:rPr lang="en-US" dirty="0" smtClean="0"/>
              <a:t> </a:t>
            </a:r>
            <a:r>
              <a:rPr lang="en-US" dirty="0"/>
              <a:t>The type num comprises </a:t>
            </a:r>
            <a:r>
              <a:rPr lang="en-US" dirty="0" smtClean="0"/>
              <a:t>both integer </a:t>
            </a:r>
            <a:r>
              <a:rPr lang="en-US" dirty="0"/>
              <a:t>and floating point numbers 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“John”  is [char]  that is a list of characters</a:t>
            </a:r>
          </a:p>
          <a:p>
            <a:r>
              <a:rPr lang="en-US" dirty="0" smtClean="0"/>
              <a:t>“John” is represented as [“J”, “o”, “h”, “n”]</a:t>
            </a:r>
          </a:p>
          <a:p>
            <a:r>
              <a:rPr lang="en-US" dirty="0" err="1" smtClean="0"/>
              <a:t>Week_days</a:t>
            </a:r>
            <a:r>
              <a:rPr lang="en-US" dirty="0" smtClean="0"/>
              <a:t> is [[char]] ( a list of lists of char)</a:t>
            </a:r>
          </a:p>
          <a:p>
            <a:endParaRPr lang="en-US" dirty="0"/>
          </a:p>
          <a:p>
            <a:r>
              <a:rPr lang="en-US" dirty="0" smtClean="0"/>
              <a:t>Type specification is optional.  For example when defining a function we could specify the type of the function:</a:t>
            </a:r>
          </a:p>
          <a:p>
            <a:pPr>
              <a:buNone/>
            </a:pPr>
            <a:r>
              <a:rPr lang="pt-BR" dirty="0">
                <a:solidFill>
                  <a:schemeClr val="accent2"/>
                </a:solidFill>
              </a:rPr>
              <a:t>sq :: num -&gt; </a:t>
            </a:r>
            <a:r>
              <a:rPr lang="pt-BR" dirty="0" smtClean="0">
                <a:solidFill>
                  <a:schemeClr val="accent2"/>
                </a:solidFill>
              </a:rPr>
              <a:t>num  # This specification is optional</a:t>
            </a:r>
          </a:p>
          <a:p>
            <a:pPr>
              <a:buNone/>
            </a:pPr>
            <a:r>
              <a:rPr lang="pt-BR" dirty="0" smtClean="0"/>
              <a:t>sq </a:t>
            </a:r>
            <a:r>
              <a:rPr lang="pt-BR" dirty="0"/>
              <a:t>n = n * n</a:t>
            </a:r>
            <a:r>
              <a:rPr lang="pt-B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some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Well defined types</a:t>
            </a:r>
          </a:p>
          <a:p>
            <a:pPr lvl="1"/>
            <a:r>
              <a:rPr lang="pt-BR" dirty="0" smtClean="0"/>
              <a:t>fac </a:t>
            </a:r>
            <a:r>
              <a:rPr lang="pt-BR" dirty="0"/>
              <a:t>:: num -&gt; num </a:t>
            </a:r>
            <a:endParaRPr lang="pt-BR" dirty="0" smtClean="0"/>
          </a:p>
          <a:p>
            <a:pPr lvl="1"/>
            <a:r>
              <a:rPr lang="pt-BR" dirty="0" smtClean="0"/>
              <a:t>ack </a:t>
            </a:r>
            <a:r>
              <a:rPr lang="pt-BR" dirty="0"/>
              <a:t>:: num -&gt; num -&gt; num </a:t>
            </a:r>
            <a:endParaRPr lang="pt-BR" dirty="0" smtClean="0"/>
          </a:p>
          <a:p>
            <a:pPr lvl="1"/>
            <a:r>
              <a:rPr lang="pt-BR" dirty="0" smtClean="0"/>
              <a:t>sum </a:t>
            </a:r>
            <a:r>
              <a:rPr lang="pt-BR" dirty="0"/>
              <a:t>:: [num] -&gt; num </a:t>
            </a:r>
            <a:endParaRPr lang="pt-BR" dirty="0" smtClean="0"/>
          </a:p>
          <a:p>
            <a:r>
              <a:rPr lang="pt-BR" dirty="0" smtClean="0"/>
              <a:t>Polymorphic Types (can have many types)</a:t>
            </a:r>
          </a:p>
          <a:p>
            <a:pPr lvl="1"/>
            <a:r>
              <a:rPr lang="pt-BR" dirty="0" smtClean="0"/>
              <a:t>reverse </a:t>
            </a:r>
            <a:r>
              <a:rPr lang="pt-BR" dirty="0"/>
              <a:t>:: [*] -&gt; [*] </a:t>
            </a:r>
            <a:endParaRPr lang="pt-BR" dirty="0" smtClean="0"/>
          </a:p>
          <a:p>
            <a:pPr lvl="1"/>
            <a:r>
              <a:rPr lang="pt-BR" dirty="0" smtClean="0"/>
              <a:t>fst </a:t>
            </a:r>
            <a:r>
              <a:rPr lang="pt-BR" dirty="0"/>
              <a:t>:: (*,**) -&gt; * </a:t>
            </a:r>
            <a:endParaRPr lang="pt-BR" dirty="0" smtClean="0"/>
          </a:p>
          <a:p>
            <a:pPr lvl="1"/>
            <a:r>
              <a:rPr lang="pt-BR" dirty="0" smtClean="0"/>
              <a:t>snd </a:t>
            </a:r>
            <a:r>
              <a:rPr lang="pt-BR" dirty="0"/>
              <a:t>:: (*,**) -&gt; ** </a:t>
            </a:r>
            <a:endParaRPr lang="pt-BR" dirty="0" smtClean="0"/>
          </a:p>
          <a:p>
            <a:pPr lvl="1"/>
            <a:r>
              <a:rPr lang="pt-BR" dirty="0" smtClean="0"/>
              <a:t>foldr </a:t>
            </a:r>
            <a:r>
              <a:rPr lang="pt-BR" dirty="0"/>
              <a:t>:: (*-&gt;**-&gt;**) -&gt; [*] -&gt; ** </a:t>
            </a:r>
            <a:endParaRPr lang="pt-BR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user can define new types with the syntax </a:t>
            </a:r>
            <a:r>
              <a:rPr lang="en-US" dirty="0"/>
              <a:t>"::="</a:t>
            </a:r>
            <a:r>
              <a:rPr lang="en-US" dirty="0" smtClean="0"/>
              <a:t> </a:t>
            </a:r>
          </a:p>
          <a:p>
            <a:r>
              <a:rPr lang="en-US" dirty="0" smtClean="0"/>
              <a:t>Numerically labeled </a:t>
            </a:r>
            <a:r>
              <a:rPr lang="en-US" dirty="0"/>
              <a:t>binary </a:t>
            </a:r>
            <a:r>
              <a:rPr lang="en-US" dirty="0" smtClean="0"/>
              <a:t>trees could be defined to have the type:</a:t>
            </a:r>
          </a:p>
          <a:p>
            <a:r>
              <a:rPr lang="en-US" dirty="0" smtClean="0"/>
              <a:t> </a:t>
            </a:r>
            <a:r>
              <a:rPr lang="en-US" dirty="0"/>
              <a:t>tree ::= </a:t>
            </a:r>
            <a:r>
              <a:rPr lang="en-US" dirty="0" err="1"/>
              <a:t>Nilt</a:t>
            </a:r>
            <a:r>
              <a:rPr lang="en-US" dirty="0"/>
              <a:t> | Node num tree </a:t>
            </a:r>
            <a:r>
              <a:rPr lang="en-US" dirty="0" err="1"/>
              <a:t>tree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Nilt</a:t>
            </a:r>
            <a:r>
              <a:rPr lang="en-US" dirty="0" smtClean="0"/>
              <a:t> and Node are tree constructors</a:t>
            </a:r>
          </a:p>
          <a:p>
            <a:pPr lvl="1"/>
            <a:r>
              <a:rPr lang="en-US" dirty="0" smtClean="0"/>
              <a:t>t1 = Node 7 (Node 3 </a:t>
            </a:r>
            <a:r>
              <a:rPr lang="en-US" dirty="0" err="1" smtClean="0"/>
              <a:t>Nilt</a:t>
            </a:r>
            <a:r>
              <a:rPr lang="en-US" dirty="0" smtClean="0"/>
              <a:t> </a:t>
            </a:r>
            <a:r>
              <a:rPr lang="en-US" dirty="0" err="1" smtClean="0"/>
              <a:t>Nilt</a:t>
            </a:r>
            <a:r>
              <a:rPr lang="en-US" dirty="0" smtClean="0"/>
              <a:t>) (Node 4 </a:t>
            </a:r>
            <a:r>
              <a:rPr lang="en-US" dirty="0" err="1" smtClean="0"/>
              <a:t>Nilt</a:t>
            </a:r>
            <a:r>
              <a:rPr lang="en-US" dirty="0" smtClean="0"/>
              <a:t> </a:t>
            </a:r>
            <a:r>
              <a:rPr lang="en-US" dirty="0" err="1" smtClean="0"/>
              <a:t>Nilt</a:t>
            </a:r>
            <a:r>
              <a:rPr lang="en-US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 Types </a:t>
            </a:r>
            <a:br>
              <a:rPr lang="en-US" dirty="0" smtClean="0"/>
            </a:br>
            <a:r>
              <a:rPr lang="en-US" dirty="0" smtClean="0"/>
              <a:t>Use the keywords “</a:t>
            </a:r>
            <a:r>
              <a:rPr lang="en-US" dirty="0" err="1" smtClean="0"/>
              <a:t>abstype</a:t>
            </a:r>
            <a:r>
              <a:rPr lang="en-US" dirty="0" smtClean="0"/>
              <a:t>” &amp; “with”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 smtClean="0"/>
              <a:t>abstype</a:t>
            </a:r>
            <a:r>
              <a:rPr lang="en-US" dirty="0" smtClean="0"/>
              <a:t> stack *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empty :: stack * 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isempty</a:t>
            </a:r>
            <a:r>
              <a:rPr lang="en-US" dirty="0" smtClean="0"/>
              <a:t> </a:t>
            </a:r>
            <a:r>
              <a:rPr lang="en-US" dirty="0" smtClean="0"/>
              <a:t>:: stack * -&gt; </a:t>
            </a:r>
            <a:r>
              <a:rPr lang="en-US" dirty="0" err="1" smtClean="0"/>
              <a:t>bool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push </a:t>
            </a:r>
            <a:r>
              <a:rPr lang="en-US" dirty="0" smtClean="0"/>
              <a:t>:: * -&gt; stack * -&gt; stack *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pop </a:t>
            </a:r>
            <a:r>
              <a:rPr lang="en-US" dirty="0" smtClean="0"/>
              <a:t>:: stack * -&gt; stack *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top </a:t>
            </a:r>
            <a:r>
              <a:rPr lang="en-US" dirty="0" smtClean="0"/>
              <a:t>:: stack * -&gt; *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stack </a:t>
            </a:r>
            <a:r>
              <a:rPr lang="en-US" dirty="0" smtClean="0"/>
              <a:t>* == [*]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empty </a:t>
            </a:r>
            <a:r>
              <a:rPr lang="en-US" dirty="0" smtClean="0"/>
              <a:t>= </a:t>
            </a:r>
            <a:r>
              <a:rPr lang="en-US" dirty="0" smtClean="0"/>
              <a:t>[]</a:t>
            </a:r>
          </a:p>
          <a:p>
            <a:pPr>
              <a:buNone/>
            </a:pPr>
            <a:r>
              <a:rPr lang="en-US" dirty="0" err="1" smtClean="0"/>
              <a:t>isempty</a:t>
            </a:r>
            <a:r>
              <a:rPr lang="en-US" dirty="0" smtClean="0"/>
              <a:t> </a:t>
            </a:r>
            <a:r>
              <a:rPr lang="en-US" dirty="0" smtClean="0"/>
              <a:t>x = (x=[])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push </a:t>
            </a:r>
            <a:r>
              <a:rPr lang="en-US" dirty="0" smtClean="0"/>
              <a:t>a x = (a:x)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pop </a:t>
            </a:r>
            <a:r>
              <a:rPr lang="en-US" dirty="0" smtClean="0"/>
              <a:t>(a:x) = x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top </a:t>
            </a:r>
            <a:r>
              <a:rPr lang="en-US" dirty="0" smtClean="0"/>
              <a:t>(a:x) = a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Separate compilation and linking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%include</a:t>
            </a:r>
            <a:r>
              <a:rPr lang="en-US" dirty="0" smtClean="0"/>
              <a:t> "pathname" </a:t>
            </a:r>
            <a:endParaRPr lang="en-US" dirty="0" smtClean="0"/>
          </a:p>
          <a:p>
            <a:r>
              <a:rPr lang="en-US" b="1" dirty="0" smtClean="0"/>
              <a:t>%export</a:t>
            </a:r>
            <a:r>
              <a:rPr lang="en-US" dirty="0" smtClean="0"/>
              <a:t> names </a:t>
            </a:r>
            <a:endParaRPr lang="en-US" dirty="0" smtClean="0"/>
          </a:p>
          <a:p>
            <a:r>
              <a:rPr lang="en-US" b="1" dirty="0" smtClean="0"/>
              <a:t>%free</a:t>
            </a:r>
            <a:r>
              <a:rPr lang="en-US" dirty="0" smtClean="0"/>
              <a:t> list of overloaded functions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%export</a:t>
            </a:r>
            <a:r>
              <a:rPr lang="en-US" dirty="0" smtClean="0"/>
              <a:t> </a:t>
            </a:r>
            <a:r>
              <a:rPr lang="en-US" dirty="0" smtClean="0"/>
              <a:t>list of exported functions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Turner’s Objective 1986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aim of the Miranda system is to provide a modern functional language, embedded in a convenient programming environment, suitable both for teaching and as a general purpose programming tool</a:t>
            </a:r>
            <a:endParaRPr lang="en-US" sz="3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example programs available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err="1" smtClean="0">
                <a:hlinkClick r:id="rId2" action="ppaction://hlinkfile"/>
              </a:rPr>
              <a:t>ack.m</a:t>
            </a:r>
            <a:r>
              <a:rPr lang="en-US" dirty="0" smtClean="0"/>
              <a:t> the </a:t>
            </a:r>
            <a:r>
              <a:rPr lang="en-US" dirty="0" err="1" smtClean="0"/>
              <a:t>ackermann</a:t>
            </a:r>
            <a:r>
              <a:rPr lang="en-US" dirty="0" smtClean="0"/>
              <a:t> function </a:t>
            </a:r>
          </a:p>
          <a:p>
            <a:r>
              <a:rPr lang="en-US" dirty="0" err="1" smtClean="0">
                <a:hlinkClick r:id="rId3" action="ppaction://hlinkfile"/>
              </a:rPr>
              <a:t>divmodtest.m</a:t>
            </a:r>
            <a:r>
              <a:rPr lang="en-US" dirty="0" smtClean="0"/>
              <a:t> tests properties of </a:t>
            </a:r>
            <a:r>
              <a:rPr lang="en-US" b="1" dirty="0" smtClean="0"/>
              <a:t>div</a:t>
            </a:r>
            <a:r>
              <a:rPr lang="en-US" dirty="0" smtClean="0"/>
              <a:t> and </a:t>
            </a:r>
            <a:r>
              <a:rPr lang="en-US" b="1" dirty="0" smtClean="0"/>
              <a:t>mod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hlinkClick r:id="rId4" action="ppaction://hlinkfile"/>
              </a:rPr>
              <a:t>fibs.m</a:t>
            </a:r>
            <a:r>
              <a:rPr lang="en-US" dirty="0" smtClean="0"/>
              <a:t> tabulates </a:t>
            </a:r>
            <a:r>
              <a:rPr lang="en-US" dirty="0" err="1" smtClean="0"/>
              <a:t>fibonacci</a:t>
            </a:r>
            <a:r>
              <a:rPr lang="en-US" dirty="0" smtClean="0"/>
              <a:t> numbers </a:t>
            </a:r>
          </a:p>
          <a:p>
            <a:r>
              <a:rPr lang="en-US" dirty="0" err="1" smtClean="0">
                <a:hlinkClick r:id="rId5" action="ppaction://hlinkfile"/>
              </a:rPr>
              <a:t>hanoi.m</a:t>
            </a:r>
            <a:r>
              <a:rPr lang="en-US" dirty="0" smtClean="0"/>
              <a:t> solves the problem `towers of </a:t>
            </a:r>
            <a:r>
              <a:rPr lang="en-US" dirty="0" err="1" smtClean="0"/>
              <a:t>hanoi</a:t>
            </a:r>
            <a:r>
              <a:rPr lang="en-US" dirty="0" smtClean="0"/>
              <a:t>' </a:t>
            </a:r>
          </a:p>
          <a:p>
            <a:r>
              <a:rPr lang="en-US" dirty="0" err="1" smtClean="0">
                <a:hlinkClick r:id="rId6" action="ppaction://hlinkfile"/>
              </a:rPr>
              <a:t>powers.m</a:t>
            </a:r>
            <a:r>
              <a:rPr lang="en-US" dirty="0" smtClean="0"/>
              <a:t> prints a table of powers </a:t>
            </a:r>
          </a:p>
          <a:p>
            <a:r>
              <a:rPr lang="en-US" dirty="0" err="1" smtClean="0">
                <a:hlinkClick r:id="rId7" action="ppaction://hlinkfile"/>
              </a:rPr>
              <a:t>primes.m</a:t>
            </a:r>
            <a:r>
              <a:rPr lang="en-US" dirty="0" smtClean="0"/>
              <a:t> infinite list of prime numbers </a:t>
            </a:r>
          </a:p>
          <a:p>
            <a:r>
              <a:rPr lang="en-US" dirty="0" err="1" smtClean="0">
                <a:hlinkClick r:id="rId8" action="ppaction://hlinkfile"/>
              </a:rPr>
              <a:t>pyths.m</a:t>
            </a:r>
            <a:r>
              <a:rPr lang="en-US" dirty="0" smtClean="0"/>
              <a:t> generates </a:t>
            </a:r>
            <a:r>
              <a:rPr lang="en-US" dirty="0" err="1" smtClean="0"/>
              <a:t>pythagorean</a:t>
            </a:r>
            <a:r>
              <a:rPr lang="en-US" dirty="0" smtClean="0"/>
              <a:t> triangles </a:t>
            </a:r>
            <a:br>
              <a:rPr lang="en-US" dirty="0" smtClean="0"/>
            </a:br>
            <a:r>
              <a:rPr lang="en-US" dirty="0" err="1" smtClean="0">
                <a:hlinkClick r:id="rId9" action="ppaction://hlinkfile"/>
              </a:rPr>
              <a:t>hamming.m</a:t>
            </a:r>
            <a:r>
              <a:rPr lang="en-US" dirty="0" smtClean="0"/>
              <a:t> prints hamming numbers </a:t>
            </a:r>
          </a:p>
          <a:p>
            <a:r>
              <a:rPr lang="en-US" dirty="0" err="1" smtClean="0">
                <a:hlinkClick r:id="rId10" action="ppaction://hlinkfile"/>
              </a:rPr>
              <a:t>queens.m</a:t>
            </a:r>
            <a:r>
              <a:rPr lang="en-US" dirty="0" smtClean="0"/>
              <a:t> all solutions to the eight queens problem </a:t>
            </a:r>
          </a:p>
          <a:p>
            <a:r>
              <a:rPr lang="en-US" dirty="0" smtClean="0">
                <a:hlinkClick r:id="rId11" action="ppaction://hlinkfile"/>
              </a:rPr>
              <a:t>queens1.m</a:t>
            </a:r>
            <a:r>
              <a:rPr lang="en-US" dirty="0" smtClean="0"/>
              <a:t> finds one solution to the eight queens problem </a:t>
            </a:r>
          </a:p>
          <a:p>
            <a:r>
              <a:rPr lang="en-US" dirty="0" err="1" smtClean="0">
                <a:hlinkClick r:id="rId12" action="ppaction://hlinkfile"/>
              </a:rPr>
              <a:t>quicksort.m</a:t>
            </a:r>
            <a:r>
              <a:rPr lang="en-US" dirty="0" smtClean="0"/>
              <a:t> Miranda definition of </a:t>
            </a:r>
            <a:r>
              <a:rPr lang="en-US" dirty="0" err="1" smtClean="0"/>
              <a:t>quicksort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hlinkClick r:id="rId13" action="ppaction://hlinkfile"/>
              </a:rPr>
              <a:t>selflines.m</a:t>
            </a:r>
            <a:r>
              <a:rPr lang="en-US" dirty="0" smtClean="0"/>
              <a:t> curiosity - a self describing scroll of lines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hlinkClick r:id="rId14" action="ppaction://hlinkfile"/>
              </a:rPr>
              <a:t>stack.m</a:t>
            </a:r>
            <a:r>
              <a:rPr lang="en-US" dirty="0" smtClean="0"/>
              <a:t> defines stack as an abstract data type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hlinkClick r:id="rId15" action="ppaction://hlinkfile"/>
              </a:rPr>
              <a:t>treesort.m</a:t>
            </a:r>
            <a:r>
              <a:rPr lang="en-US" dirty="0" smtClean="0"/>
              <a:t> Miranda definition of </a:t>
            </a:r>
            <a:r>
              <a:rPr lang="en-US" dirty="0" err="1" smtClean="0"/>
              <a:t>treesort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>
                <a:hlinkClick r:id="rId16" action="ppaction://hlinkfile"/>
              </a:rPr>
              <a:t>edigits.lit.m</a:t>
            </a:r>
            <a:r>
              <a:rPr lang="en-US" dirty="0" smtClean="0"/>
              <a:t> infinite decimal expansion of the digits of `e‘ (</a:t>
            </a:r>
            <a:r>
              <a:rPr lang="en-US" dirty="0" smtClean="0">
                <a:hlinkClick r:id="rId17" action="ppaction://hlinkfile"/>
              </a:rPr>
              <a:t>literate script</a:t>
            </a:r>
            <a:r>
              <a:rPr lang="en-US" dirty="0" smtClean="0"/>
              <a:t>) </a:t>
            </a:r>
          </a:p>
          <a:p>
            <a:r>
              <a:rPr lang="en-US" dirty="0" err="1" smtClean="0">
                <a:hlinkClick r:id="rId18" action="ppaction://hlinkfile"/>
              </a:rPr>
              <a:t>rational.m</a:t>
            </a:r>
            <a:r>
              <a:rPr lang="en-US" dirty="0" smtClean="0"/>
              <a:t> package for doing arithmetic on </a:t>
            </a:r>
            <a:r>
              <a:rPr lang="en-US" dirty="0" err="1" smtClean="0"/>
              <a:t>rationals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hlinkClick r:id="rId19" action="ppaction://hlinkfile"/>
              </a:rPr>
              <a:t>refoliate.m</a:t>
            </a:r>
            <a:r>
              <a:rPr lang="en-US" dirty="0" smtClean="0"/>
              <a:t> a tree problem (</a:t>
            </a:r>
            <a:r>
              <a:rPr lang="en-US" dirty="0" smtClean="0">
                <a:hlinkClick r:id="rId17" action="ppaction://hlinkfile"/>
              </a:rPr>
              <a:t>literate script</a:t>
            </a:r>
            <a:r>
              <a:rPr lang="en-US" dirty="0" smtClean="0"/>
              <a:t>) </a:t>
            </a:r>
          </a:p>
          <a:p>
            <a:r>
              <a:rPr lang="en-US" dirty="0" err="1" smtClean="0">
                <a:hlinkClick r:id="rId20" action="ppaction://hlinkfile"/>
              </a:rPr>
              <a:t>topsort.m</a:t>
            </a:r>
            <a:r>
              <a:rPr lang="en-US" dirty="0" smtClean="0"/>
              <a:t> topological sort </a:t>
            </a:r>
          </a:p>
          <a:p>
            <a:r>
              <a:rPr lang="en-US" dirty="0" err="1" smtClean="0">
                <a:hlinkClick r:id="rId21" action="ppaction://hlinkfile"/>
              </a:rPr>
              <a:t>matrix.m</a:t>
            </a:r>
            <a:r>
              <a:rPr lang="en-US" dirty="0" smtClean="0"/>
              <a:t> matrix package </a:t>
            </a:r>
          </a:p>
          <a:p>
            <a:r>
              <a:rPr lang="en-US" dirty="0" err="1" smtClean="0">
                <a:hlinkClick r:id="rId22" action="ppaction://hlinkfile"/>
              </a:rPr>
              <a:t>set.m</a:t>
            </a:r>
            <a:r>
              <a:rPr lang="en-US" dirty="0" smtClean="0"/>
              <a:t> defines set as an abstract data type </a:t>
            </a:r>
          </a:p>
          <a:p>
            <a:r>
              <a:rPr lang="en-US" dirty="0" err="1" smtClean="0">
                <a:hlinkClick r:id="rId23" action="ppaction://hlinkfile"/>
              </a:rPr>
              <a:t>kate.lit.m</a:t>
            </a:r>
            <a:r>
              <a:rPr lang="en-US" dirty="0" smtClean="0"/>
              <a:t> a Miranda </a:t>
            </a:r>
            <a:r>
              <a:rPr lang="en-US" dirty="0" smtClean="0">
                <a:hlinkClick r:id="rId17" action="ppaction://hlinkfile"/>
              </a:rPr>
              <a:t>literate script</a:t>
            </a:r>
            <a:r>
              <a:rPr lang="en-US" dirty="0" smtClean="0"/>
              <a:t> that is also a </a:t>
            </a:r>
            <a:r>
              <a:rPr lang="en-US" dirty="0" err="1" smtClean="0"/>
              <a:t>LaTeX</a:t>
            </a:r>
            <a:r>
              <a:rPr lang="en-US" dirty="0" smtClean="0"/>
              <a:t> source file see the </a:t>
            </a:r>
            <a:r>
              <a:rPr lang="en-US" dirty="0" err="1" smtClean="0"/>
              <a:t>LaTeX</a:t>
            </a:r>
            <a:r>
              <a:rPr lang="en-US" dirty="0" smtClean="0"/>
              <a:t> output </a:t>
            </a:r>
            <a:r>
              <a:rPr lang="en-US" dirty="0" smtClean="0">
                <a:hlinkClick r:id="rId24" action="ppaction://hlinkfile"/>
              </a:rPr>
              <a:t>kate.pdf</a:t>
            </a:r>
            <a:r>
              <a:rPr lang="en-US" dirty="0" smtClean="0"/>
              <a:t> [59k] </a:t>
            </a:r>
            <a:br>
              <a:rPr lang="en-US" dirty="0" smtClean="0"/>
            </a:br>
            <a:r>
              <a:rPr lang="en-US" dirty="0" err="1" smtClean="0">
                <a:hlinkClick r:id="rId25" action="ppaction://hlinkfile"/>
              </a:rPr>
              <a:t>genmat.m</a:t>
            </a:r>
            <a:r>
              <a:rPr lang="en-US" dirty="0" smtClean="0"/>
              <a:t> </a:t>
            </a:r>
            <a:r>
              <a:rPr lang="en-US" dirty="0" err="1" smtClean="0"/>
              <a:t>parameterised</a:t>
            </a:r>
            <a:r>
              <a:rPr lang="en-US" dirty="0" smtClean="0"/>
              <a:t> version of matrix package </a:t>
            </a:r>
            <a:r>
              <a:rPr lang="en-US" dirty="0" smtClean="0">
                <a:hlinkClick r:id="rId26" action="ppaction://hlinkfile"/>
              </a:rPr>
              <a:t>j</a:t>
            </a:r>
          </a:p>
          <a:p>
            <a:r>
              <a:rPr lang="en-US" dirty="0" err="1" smtClean="0">
                <a:hlinkClick r:id="rId26" action="ppaction://hlinkfile"/>
              </a:rPr>
              <a:t>ust.m</a:t>
            </a:r>
            <a:r>
              <a:rPr lang="en-US" dirty="0" smtClean="0"/>
              <a:t> text formatting program </a:t>
            </a:r>
          </a:p>
          <a:p>
            <a:r>
              <a:rPr lang="en-US" dirty="0" err="1" smtClean="0">
                <a:hlinkClick r:id="rId27" action="ppaction://hlinkfile"/>
              </a:rPr>
              <a:t>mrev</a:t>
            </a:r>
            <a:r>
              <a:rPr lang="en-US" dirty="0" smtClean="0"/>
              <a:t> (executable) Miranda version of the UNIX `rev' command </a:t>
            </a:r>
            <a:endParaRPr lang="en-US" dirty="0" smtClean="0">
              <a:hlinkClick r:id="rId28" action="ppaction://hlinkfile"/>
            </a:endParaRPr>
          </a:p>
          <a:p>
            <a:r>
              <a:rPr lang="en-US" dirty="0" smtClean="0">
                <a:hlinkClick r:id="rId28" action="ppaction://hlinkfile"/>
              </a:rPr>
              <a:t>box</a:t>
            </a:r>
            <a:r>
              <a:rPr lang="en-US" dirty="0" smtClean="0"/>
              <a:t> (executable) program for </a:t>
            </a:r>
            <a:r>
              <a:rPr lang="en-US" dirty="0" err="1" smtClean="0"/>
              <a:t>reboxing</a:t>
            </a:r>
            <a:r>
              <a:rPr lang="en-US" dirty="0" smtClean="0"/>
              <a:t> Miranda comments </a:t>
            </a:r>
            <a:endParaRPr lang="en-US" dirty="0" smtClean="0">
              <a:hlinkClick r:id="rId29" action="ppaction://hlinkfile"/>
            </a:endParaRPr>
          </a:p>
          <a:p>
            <a:r>
              <a:rPr lang="en-US" dirty="0" err="1" smtClean="0">
                <a:hlinkClick r:id="rId29" action="ppaction://hlinkfile"/>
              </a:rPr>
              <a:t>box.m</a:t>
            </a:r>
            <a:r>
              <a:rPr lang="en-US" dirty="0" smtClean="0"/>
              <a:t> function definitions for `box' </a:t>
            </a:r>
            <a:endParaRPr lang="en-US" dirty="0" smtClean="0">
              <a:hlinkClick r:id="rId30" action="ppaction://hlinkfile"/>
            </a:endParaRPr>
          </a:p>
          <a:p>
            <a:r>
              <a:rPr lang="en-US" dirty="0" err="1" smtClean="0">
                <a:hlinkClick r:id="rId30" action="ppaction://hlinkfile"/>
              </a:rPr>
              <a:t>unify.m</a:t>
            </a:r>
            <a:r>
              <a:rPr lang="en-US" dirty="0" smtClean="0"/>
              <a:t> package for doing 1st order unification </a:t>
            </a:r>
            <a:endParaRPr lang="en-US" dirty="0" smtClean="0">
              <a:hlinkClick r:id="rId31" action="ppaction://hlinkfile"/>
            </a:endParaRPr>
          </a:p>
          <a:p>
            <a:r>
              <a:rPr lang="en-US" dirty="0" err="1" smtClean="0">
                <a:hlinkClick r:id="rId31" action="ppaction://hlinkfile"/>
              </a:rPr>
              <a:t>polish.m</a:t>
            </a:r>
            <a:r>
              <a:rPr lang="en-US" dirty="0" smtClean="0"/>
              <a:t> </a:t>
            </a:r>
            <a:r>
              <a:rPr lang="en-US" dirty="0" err="1" smtClean="0"/>
              <a:t>testbed</a:t>
            </a:r>
            <a:r>
              <a:rPr lang="en-US" dirty="0" smtClean="0"/>
              <a:t> for </a:t>
            </a:r>
            <a:r>
              <a:rPr lang="en-US" dirty="0" err="1" smtClean="0"/>
              <a:t>unify.m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 -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Download from </a:t>
            </a:r>
            <a:r>
              <a:rPr lang="en-US" dirty="0">
                <a:hlinkClick r:id="rId2"/>
              </a:rPr>
              <a:t>http://miranda.org.uk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Free for personal or educational use</a:t>
            </a:r>
          </a:p>
          <a:p>
            <a:r>
              <a:rPr lang="en-US" dirty="0" smtClean="0"/>
              <a:t>Most recent version is </a:t>
            </a:r>
            <a:r>
              <a:rPr lang="en-US" dirty="0" smtClean="0">
                <a:hlinkClick r:id="rId3"/>
              </a:rPr>
              <a:t>mira-2041-i686-Cygwin.tgz</a:t>
            </a:r>
            <a:r>
              <a:rPr lang="en-US" dirty="0" smtClean="0"/>
              <a:t>  ~2009 (Windows version)</a:t>
            </a:r>
          </a:p>
          <a:p>
            <a:r>
              <a:rPr lang="en-US" dirty="0" smtClean="0"/>
              <a:t> 400 KB file (but it requires </a:t>
            </a:r>
            <a:r>
              <a:rPr lang="en-US" dirty="0" err="1" smtClean="0"/>
              <a:t>Cygwin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Linux version </a:t>
            </a:r>
            <a:r>
              <a:rPr lang="en-US" dirty="0" smtClean="0">
                <a:hlinkClick r:id="rId4"/>
              </a:rPr>
              <a:t>mira-2042-i686-Linux.tgz</a:t>
            </a:r>
            <a:r>
              <a:rPr lang="en-US" dirty="0" smtClean="0"/>
              <a:t>  </a:t>
            </a:r>
          </a:p>
          <a:p>
            <a:r>
              <a:rPr lang="en-US" dirty="0" smtClean="0"/>
              <a:t>900 KB</a:t>
            </a:r>
          </a:p>
          <a:p>
            <a:r>
              <a:rPr lang="en-US" dirty="0" smtClean="0"/>
              <a:t> Language continues to be supported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 – Why the name?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Miranda</a:t>
            </a:r>
            <a:r>
              <a:rPr lang="en-US" dirty="0"/>
              <a:t> is a Latin word meaning "to be wondered at"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Shakespeare’s play, “</a:t>
            </a:r>
            <a:r>
              <a:rPr lang="en-US" i="1" dirty="0" smtClean="0"/>
              <a:t>The Tempest”</a:t>
            </a:r>
            <a:r>
              <a:rPr lang="en-US" dirty="0" smtClean="0"/>
              <a:t>, </a:t>
            </a:r>
            <a:r>
              <a:rPr lang="en-US" dirty="0"/>
              <a:t>Miranda is the daughter of the magician, Prospero. </a:t>
            </a:r>
            <a:r>
              <a:rPr lang="en-US" dirty="0" smtClean="0"/>
              <a:t> She </a:t>
            </a:r>
            <a:r>
              <a:rPr lang="en-US" dirty="0"/>
              <a:t>lives on an enchanted island, protected from all the evils of the world (which in this context may stand for side effects and other imperative features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Miranda’s Quote from the Tempest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O, wonder! </a:t>
            </a:r>
            <a:br>
              <a:rPr lang="en-US" dirty="0"/>
            </a:br>
            <a:r>
              <a:rPr lang="en-US" dirty="0"/>
              <a:t>    How many goodly creatures are there here! </a:t>
            </a:r>
            <a:br>
              <a:rPr lang="en-US" dirty="0"/>
            </a:br>
            <a:r>
              <a:rPr lang="en-US" dirty="0"/>
              <a:t>    How beauteous mankind is! O brave new world, </a:t>
            </a:r>
            <a:br>
              <a:rPr lang="en-US" dirty="0"/>
            </a:br>
            <a:r>
              <a:rPr lang="en-US" dirty="0"/>
              <a:t>    That has such people </a:t>
            </a:r>
            <a:r>
              <a:rPr lang="en-US" dirty="0" err="1"/>
              <a:t>in't</a:t>
            </a:r>
            <a:r>
              <a:rPr lang="en-US" dirty="0"/>
              <a:t>! 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Miranda language is an introduction to the “Brave New World” of functional programming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Themes of Miranda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Miranda </a:t>
            </a:r>
            <a:r>
              <a:rPr lang="en-US" dirty="0" smtClean="0"/>
              <a:t>is </a:t>
            </a:r>
            <a:r>
              <a:rPr lang="en-US" dirty="0"/>
              <a:t>purely functional - there are no side effects or imperative features of any </a:t>
            </a:r>
            <a:r>
              <a:rPr lang="en-US" dirty="0" smtClean="0"/>
              <a:t>kind</a:t>
            </a:r>
          </a:p>
          <a:p>
            <a:r>
              <a:rPr lang="en-US" dirty="0" smtClean="0"/>
              <a:t>A program, called a “script”,  contains a collection </a:t>
            </a:r>
            <a:r>
              <a:rPr lang="en-US" dirty="0"/>
              <a:t>of equations defining various functions and data structures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Changing the order of equations in the script does not change the result</a:t>
            </a:r>
          </a:p>
          <a:p>
            <a:r>
              <a:rPr lang="en-US" dirty="0" smtClean="0"/>
              <a:t>No </a:t>
            </a:r>
            <a:r>
              <a:rPr lang="en-US" dirty="0"/>
              <a:t>mandatory type declarations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language is strongly </a:t>
            </a:r>
            <a:r>
              <a:rPr lang="en-US" dirty="0" smtClean="0"/>
              <a:t>typed </a:t>
            </a:r>
          </a:p>
          <a:p>
            <a:r>
              <a:rPr lang="en-US" dirty="0" smtClean="0"/>
              <a:t>Program layout is important</a:t>
            </a:r>
          </a:p>
          <a:p>
            <a:r>
              <a:rPr lang="en-US" dirty="0" smtClean="0"/>
              <a:t>Executable “mathematics” with “minimal” programming syntax</a:t>
            </a:r>
          </a:p>
          <a:p>
            <a:r>
              <a:rPr lang="en-US" dirty="0" smtClean="0"/>
              <a:t>Uses “ordinary” mathematical notation</a:t>
            </a:r>
          </a:p>
          <a:p>
            <a:r>
              <a:rPr lang="en-US" dirty="0" smtClean="0"/>
              <a:t>Single assignment “variables”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consider Miranda?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Miranda program is </a:t>
            </a:r>
            <a:r>
              <a:rPr lang="en-US" dirty="0" smtClean="0"/>
              <a:t>typically 5 to 15 times shorter than the corresponding program in C or Java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1804</Words>
  <Application>Microsoft Office PowerPoint</Application>
  <PresentationFormat>On-screen Show (4:3)</PresentationFormat>
  <Paragraphs>278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Miranda – A Functional Language</vt:lpstr>
      <vt:lpstr>Outline of this Talk</vt:lpstr>
      <vt:lpstr>Miranda History</vt:lpstr>
      <vt:lpstr>David Turner’s Objective 1986</vt:lpstr>
      <vt:lpstr>Miranda - Availability</vt:lpstr>
      <vt:lpstr>Miranda – Why the name? </vt:lpstr>
      <vt:lpstr>Miranda’s Quote from the Tempest</vt:lpstr>
      <vt:lpstr>Basic Themes of Miranda</vt:lpstr>
      <vt:lpstr>Why consider Miranda?</vt:lpstr>
      <vt:lpstr>Example Miranda Script</vt:lpstr>
      <vt:lpstr>Discussion of the Script</vt:lpstr>
      <vt:lpstr>Discussion of the “Simple” Script</vt:lpstr>
      <vt:lpstr>Discussion of the Script</vt:lpstr>
      <vt:lpstr>Discussion of the Script</vt:lpstr>
      <vt:lpstr>Data Types</vt:lpstr>
      <vt:lpstr>List Examples</vt:lpstr>
      <vt:lpstr>Some Example Definitions</vt:lpstr>
      <vt:lpstr>Tuple Example</vt:lpstr>
      <vt:lpstr>Miranda Programming Environment</vt:lpstr>
      <vt:lpstr>Recursion and Conditionals</vt:lpstr>
      <vt:lpstr>Quadratic Equation Solution (Local Variables)</vt:lpstr>
      <vt:lpstr>Pattern Matching</vt:lpstr>
      <vt:lpstr>Fibonacci Numbers</vt:lpstr>
      <vt:lpstr>Pattern Matching on Lists</vt:lpstr>
      <vt:lpstr>Pattern Matching to Access Elements of a Tuple</vt:lpstr>
      <vt:lpstr>More Pattern Matching</vt:lpstr>
      <vt:lpstr>Remove the first n Elements from a List (complement of take)</vt:lpstr>
      <vt:lpstr>Take and Drop are Consistent</vt:lpstr>
      <vt:lpstr>Functions</vt:lpstr>
      <vt:lpstr>Applying Functions Repeatedly</vt:lpstr>
      <vt:lpstr>Higher Order Function  Produces Other Functions</vt:lpstr>
      <vt:lpstr>Lazy Evaluation</vt:lpstr>
      <vt:lpstr>Polymorphic strong typing</vt:lpstr>
      <vt:lpstr>Primitive Types</vt:lpstr>
      <vt:lpstr>Composite Types</vt:lpstr>
      <vt:lpstr>Examples of some types</vt:lpstr>
      <vt:lpstr>User Defined Types</vt:lpstr>
      <vt:lpstr>Abstract Types  Use the keywords “abstype” &amp; “with”</vt:lpstr>
      <vt:lpstr>Separate compilation and linking </vt:lpstr>
      <vt:lpstr>Some example programs available on the web</vt:lpstr>
    </vt:vector>
  </TitlesOfParts>
  <Company>Vasicek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Miranda – A Functional Language</dc:title>
  <dc:creator>Daniel Vasicek</dc:creator>
  <cp:lastModifiedBy>your name</cp:lastModifiedBy>
  <cp:revision>104</cp:revision>
  <dcterms:created xsi:type="dcterms:W3CDTF">2009-11-13T22:46:14Z</dcterms:created>
  <dcterms:modified xsi:type="dcterms:W3CDTF">2009-11-15T20:03:37Z</dcterms:modified>
</cp:coreProperties>
</file>